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95" r:id="rId5"/>
    <p:sldId id="296" r:id="rId6"/>
    <p:sldId id="320" r:id="rId7"/>
    <p:sldId id="308" r:id="rId8"/>
    <p:sldId id="307" r:id="rId9"/>
    <p:sldId id="321" r:id="rId10"/>
    <p:sldId id="318" r:id="rId11"/>
    <p:sldId id="319" r:id="rId12"/>
    <p:sldId id="300" r:id="rId13"/>
    <p:sldId id="313" r:id="rId14"/>
    <p:sldId id="309" r:id="rId15"/>
    <p:sldId id="322" r:id="rId16"/>
    <p:sldId id="316" r:id="rId17"/>
    <p:sldId id="317" r:id="rId18"/>
    <p:sldId id="311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3691B8-4A41-4EC5-B391-F5F76D4AD91C}">
          <p14:sldIdLst>
            <p14:sldId id="295"/>
            <p14:sldId id="296"/>
            <p14:sldId id="320"/>
            <p14:sldId id="308"/>
            <p14:sldId id="307"/>
            <p14:sldId id="321"/>
            <p14:sldId id="318"/>
            <p14:sldId id="319"/>
            <p14:sldId id="300"/>
            <p14:sldId id="313"/>
            <p14:sldId id="309"/>
            <p14:sldId id="322"/>
            <p14:sldId id="316"/>
            <p14:sldId id="317"/>
            <p14:sldId id="311"/>
            <p14:sldId id="312"/>
          </p14:sldIdLst>
        </p14:section>
        <p14:section name="Untitled Section" id="{483C2DBE-6F54-4A1A-9BDD-205DE67DEA6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Niblett" initials="PN" lastIdx="11" clrIdx="0">
    <p:extLst>
      <p:ext uri="{19B8F6BF-5375-455C-9EA6-DF929625EA0E}">
        <p15:presenceInfo xmlns:p15="http://schemas.microsoft.com/office/powerpoint/2012/main" userId="S::Paul.Niblett@phe.gov.uk::59b43366-fed5-4713-b813-00de0c31b5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88"/>
    <a:srgbClr val="8B2346"/>
    <a:srgbClr val="FFFBEB"/>
    <a:srgbClr val="D3C9E5"/>
    <a:srgbClr val="A892CB"/>
    <a:srgbClr val="7C5CB2"/>
    <a:srgbClr val="512698"/>
    <a:srgbClr val="616265"/>
    <a:srgbClr val="DF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9E37C-DD1A-4073-B30C-386131B90569}" type="datetimeFigureOut">
              <a:rPr lang="en-GB" smtClean="0"/>
              <a:t>11/01/2024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676B2-F24C-455B-A0FE-DDE7C0C01D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96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61ECC-0FD6-40DC-A9AF-EA42D61AE51D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04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676B2-F24C-455B-A0FE-DDE7C0C01D9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62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676B2-F24C-455B-A0FE-DDE7C0C01D9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20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5BD3F4-D768-43C8-BBC2-CF998C2D5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353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3EE83-9BB9-481D-8395-69C4DB5CD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0374" y="2549668"/>
            <a:ext cx="9144000" cy="563231"/>
          </a:xfrm>
        </p:spPr>
        <p:txBody>
          <a:bodyPr anchor="t" anchorCtr="0">
            <a:spAutoFit/>
          </a:bodyPr>
          <a:lstStyle>
            <a:lvl1pPr algn="l">
              <a:defRPr sz="3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Heading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283A4-33DB-4552-9007-D12033D1E1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0374" y="4156220"/>
            <a:ext cx="9144000" cy="369332"/>
          </a:xfrm>
        </p:spPr>
        <p:txBody>
          <a:bodyPr>
            <a:sp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Presented by/Sub-heading style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FDDB99-4A42-4713-B148-1FC5187A0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275" y="5671367"/>
            <a:ext cx="4057650" cy="286232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Published DD Month YYYY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076E1-79A4-46B4-8E65-9C656DB742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0" y="543894"/>
            <a:ext cx="1628811" cy="10563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7968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CCBF63-BE77-47F7-BC2C-2060A83C7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D00B1E-7CC5-4A29-9FDA-CA9B202B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8D207-F256-473F-8ACD-7992ADD82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864E7-4D70-4211-A41C-CD2456D5D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C231D-00C0-4BA4-8EC1-A2C808CE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8E4A4-9320-483B-B798-ADCC1CC2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01495D-38F5-45F5-8260-AF9650168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7129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104CED-FCA3-43E9-B6F2-789E2D8FB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846B65-0149-4100-B804-D2C789D9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46C89B-BCF7-4515-83E9-A3C71E965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3B3E4-DD4B-4F60-B675-7EE726FC7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A4386-6EBC-49F7-B127-B0EBBFF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2BCA2-9676-4B81-BB26-14FE0592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96919-0EAE-4945-AFCE-CD010C6901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37373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C2908A-0CFB-4A42-876D-A00D9532E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F6847-70BD-4D90-B4D7-F865C7C9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9E28C-4E16-4B39-B317-EACADEF60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8A1F-8F81-4146-95DA-CEF409E4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B3909-B62E-4B51-9259-87A8A02A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F3E44F-BB29-42BE-9059-C32004F90E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5214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DCAB3-0E0A-4629-AB94-975F98601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0E009-FA67-4DB0-9941-4B016B540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841E8-6B80-423A-957E-5BF423384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BF63B-FEF9-4C03-9300-380CF7AC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3D3F4-F8DF-4316-93E5-D3A857F7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2B163B-D380-420A-B774-484E5F4A0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06402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1DCB-8595-466D-91F9-A3A35B4C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72557-3AB6-4C0C-B165-4709B366F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28C0B-08E4-4375-BF6C-4AD2EA2122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1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age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id="{6B6993FF-005E-4D25-A3C3-E79278D0D407}"/>
              </a:ext>
            </a:extLst>
          </p:cNvPr>
          <p:cNvSpPr/>
          <p:nvPr/>
        </p:nvSpPr>
        <p:spPr>
          <a:xfrm flipV="1">
            <a:off x="522515" y="2004602"/>
            <a:ext cx="11005453" cy="4240923"/>
          </a:xfrm>
          <a:custGeom>
            <a:avLst>
              <a:gd name="f9" fmla="val 16667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16667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00A18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15279F-6C9F-4A37-B0A4-D9C967D10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4154" y="1258064"/>
            <a:ext cx="495300" cy="24765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59DB0EF-E50A-4A80-8617-483FDB8199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44379" y="6425108"/>
            <a:ext cx="759692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2B15A99-32D5-48D2-9AB1-A17973B7257B}" type="slidenum"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BB0CF2-B423-4F3C-A587-D6AAC72112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362504"/>
            <a:ext cx="1918844" cy="1244417"/>
          </a:xfrm>
          <a:prstGeom prst="rect">
            <a:avLst/>
          </a:prstGeom>
          <a:solidFill>
            <a:srgbClr val="FFFBEB"/>
          </a:solidFill>
        </p:spPr>
      </p:pic>
    </p:spTree>
    <p:extLst>
      <p:ext uri="{BB962C8B-B14F-4D97-AF65-F5344CB8AC3E}">
        <p14:creationId xmlns:p14="http://schemas.microsoft.com/office/powerpoint/2010/main" val="20195615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HSC heading &amp; text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5309773-F1F7-46DF-B2D1-D3B0BA48C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57" b="50000"/>
          <a:stretch>
            <a:fillRect/>
          </a:stretch>
        </p:blipFill>
        <p:spPr>
          <a:xfrm>
            <a:off x="0" y="6186162"/>
            <a:ext cx="12191996" cy="6718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68871E-FF3E-4012-859D-0775661ACD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6366784"/>
            <a:ext cx="5161281" cy="338558"/>
          </a:xfrm>
          <a:prstGeom prst="rect">
            <a:avLst/>
          </a:prstGeom>
          <a:noFill/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2432A31-4881-4C3E-94BA-A83C7826833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57905" y="1204840"/>
            <a:ext cx="11446166" cy="4652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3035BC4-0122-426B-903F-EB53B073436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236857"/>
            <a:ext cx="11447465" cy="9048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3600" b="1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30745C10-7CAF-443D-8946-45F86F7BDB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663732" y="6356351"/>
            <a:ext cx="5161282" cy="3651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endParaRPr lang="en-GB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C1CB30E-51B9-4F8C-BC47-94116E7611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44379" y="6356351"/>
            <a:ext cx="759692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8077943-3D51-438C-8FB7-BEE503748A1B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70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break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id="{D1DBAAA7-F4B9-4A4A-81BF-531A8E1BCFED}"/>
              </a:ext>
            </a:extLst>
          </p:cNvPr>
          <p:cNvSpPr/>
          <p:nvPr/>
        </p:nvSpPr>
        <p:spPr>
          <a:xfrm flipV="1">
            <a:off x="593271" y="538836"/>
            <a:ext cx="11005453" cy="5551245"/>
          </a:xfrm>
          <a:custGeom>
            <a:avLst>
              <a:gd name="f9" fmla="val 16667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16667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00A18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B72D255-2FF2-4FD6-BF47-836081E5416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38474" y="2869816"/>
            <a:ext cx="8743950" cy="559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3600" b="1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9B5E735-5678-427C-8AFF-16F3D81FCDD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38474" y="3717520"/>
            <a:ext cx="8743950" cy="559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B10D8-1D00-42AA-815B-0ECC5D75D7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6366784"/>
            <a:ext cx="5161281" cy="338558"/>
          </a:xfrm>
          <a:prstGeom prst="rect">
            <a:avLst/>
          </a:prstGeom>
          <a:noFill/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F49E0A3-A70B-409B-870E-309C59814D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663732" y="6356351"/>
            <a:ext cx="5161282" cy="3651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B6AEF92-7B8A-43C0-BC19-874A70820D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44379" y="6425108"/>
            <a:ext cx="759692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2B15A99-32D5-48D2-9AB1-A17973B7257B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798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HSC large text 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A032D987-D47B-4682-B42F-2068EC276A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7" b="50000"/>
          <a:stretch>
            <a:fillRect/>
          </a:stretch>
        </p:blipFill>
        <p:spPr>
          <a:xfrm>
            <a:off x="0" y="6186162"/>
            <a:ext cx="12191996" cy="6718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ectangle: Diagonal Corners Rounded 6">
            <a:extLst>
              <a:ext uri="{FF2B5EF4-FFF2-40B4-BE49-F238E27FC236}">
                <a16:creationId xmlns:a16="http://schemas.microsoft.com/office/drawing/2014/main" id="{A1D7C8C6-18BC-486A-87AC-BCB0A6D899B6}"/>
              </a:ext>
            </a:extLst>
          </p:cNvPr>
          <p:cNvSpPr/>
          <p:nvPr/>
        </p:nvSpPr>
        <p:spPr>
          <a:xfrm flipV="1">
            <a:off x="404905" y="432602"/>
            <a:ext cx="11416146" cy="5421084"/>
          </a:xfrm>
          <a:custGeom>
            <a:avLst>
              <a:gd name="f9" fmla="val 16667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16667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00A18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8EC960A-7453-4E87-B8A8-C794E60E50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663732" y="6356351"/>
            <a:ext cx="5161282" cy="3651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8007425-7485-421F-8556-1610521BC3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44379" y="6356351"/>
            <a:ext cx="759692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2B15A99-32D5-48D2-9AB1-A17973B7257B}" type="slidenum">
              <a:t>‹#›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952F9A-BEAC-4493-AEC0-C7E834A588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8626" y="901414"/>
            <a:ext cx="10405919" cy="563231"/>
          </a:xfrm>
        </p:spPr>
        <p:txBody>
          <a:bodyPr>
            <a:spAutoFit/>
          </a:bodyPr>
          <a:lstStyle>
            <a:lvl1pPr marL="0" indent="0">
              <a:buNone/>
              <a:defRPr sz="3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Large text page</a:t>
            </a:r>
          </a:p>
        </p:txBody>
      </p:sp>
    </p:spTree>
    <p:extLst>
      <p:ext uri="{BB962C8B-B14F-4D97-AF65-F5344CB8AC3E}">
        <p14:creationId xmlns:p14="http://schemas.microsoft.com/office/powerpoint/2010/main" val="4021490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Layout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C877D1-B81D-4713-B49F-70D1C1F64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362504"/>
            <a:ext cx="1918844" cy="1244417"/>
          </a:xfrm>
          <a:prstGeom prst="rect">
            <a:avLst/>
          </a:prstGeom>
          <a:solidFill>
            <a:srgbClr val="FFFBEB"/>
          </a:solidFill>
        </p:spPr>
      </p:pic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id="{E28E3FE4-7C0A-4AA6-AFE1-3A10239D3207}"/>
              </a:ext>
            </a:extLst>
          </p:cNvPr>
          <p:cNvSpPr/>
          <p:nvPr/>
        </p:nvSpPr>
        <p:spPr>
          <a:xfrm flipV="1">
            <a:off x="522515" y="2093379"/>
            <a:ext cx="11005453" cy="4240923"/>
          </a:xfrm>
          <a:custGeom>
            <a:avLst>
              <a:gd name="f9" fmla="val 16667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16667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00A18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AD86CED-9A73-450C-A71B-47B526E2A86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44573" y="2503490"/>
            <a:ext cx="9231316" cy="9255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32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4B16E31-4CE8-4D5F-8E29-D7D65EF70AA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44573" y="3662309"/>
            <a:ext cx="9231316" cy="9255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24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56F0A68-F520-4BB3-B9B5-8E2472B7299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44573" y="4821128"/>
            <a:ext cx="9231316" cy="9255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E6E337-E03E-45FD-8D8C-328F4299B3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513" y="598951"/>
            <a:ext cx="1314306" cy="12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86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C83D81-04CB-4893-9BFB-986BF0E26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0FCC9-C3AF-4E08-A905-07A58A84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6163" cy="844839"/>
          </a:xfrm>
        </p:spPr>
        <p:txBody>
          <a:bodyPr anchor="t" anchorCtr="0">
            <a:normAutofit/>
          </a:bodyPr>
          <a:lstStyle>
            <a:lvl1pPr>
              <a:defRPr lang="en-GB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DBA4-4D5B-4377-BB63-5EFB26E87B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999" y="1440000"/>
            <a:ext cx="11446163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0800" indent="-228600"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E29FC-0AE3-49EE-B903-BD5846EC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3C58E4-84A1-4EE7-BED2-A7D78CB71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60EB-FBD0-41A4-B8B2-4945FC5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541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85" y="5916614"/>
            <a:ext cx="3168649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125538"/>
            <a:ext cx="5850467" cy="1311128"/>
          </a:xfrm>
        </p:spPr>
        <p:txBody>
          <a:bodyPr/>
          <a:lstStyle>
            <a:lvl1pPr>
              <a:defRPr sz="44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8568" y="3141663"/>
            <a:ext cx="5856817" cy="1752600"/>
          </a:xfrm>
        </p:spPr>
        <p:txBody>
          <a:bodyPr/>
          <a:lstStyle>
            <a:lvl1pPr marL="0" indent="0" eaLnBrk="1" hangingPunct="1">
              <a:buFontTx/>
              <a:buNone/>
              <a:defRPr sz="2400" smtClean="0">
                <a:solidFill>
                  <a:srgbClr val="424242"/>
                </a:solidFill>
                <a:latin typeface="Arial Bold" pitchFamily="1" charset="0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0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FCC9-C3AF-4E08-A905-07A58A84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6163" cy="844839"/>
          </a:xfrm>
        </p:spPr>
        <p:txBody>
          <a:bodyPr anchor="t" anchorCtr="0">
            <a:normAutofit/>
          </a:bodyPr>
          <a:lstStyle>
            <a:lvl1pPr>
              <a:defRPr lang="en-GB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DBA4-4D5B-4377-BB63-5EFB26E87B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999" y="1440000"/>
            <a:ext cx="11446163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0800" indent="-228600"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E29FC-0AE3-49EE-B903-BD5846EC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60EB-FBD0-41A4-B8B2-4945FC5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82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56A6B2-45CE-47D3-ADDB-BD31EA111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353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93AC6-2F50-4B91-B6DD-840E6B04BB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87192"/>
            <a:ext cx="10515600" cy="590931"/>
          </a:xfrm>
        </p:spPr>
        <p:txBody>
          <a:bodyPr anchor="t" anchorCtr="0">
            <a:spAutoFit/>
          </a:bodyPr>
          <a:lstStyle>
            <a:lvl1pPr>
              <a:defRPr sz="3600" b="1"/>
            </a:lvl1pPr>
          </a:lstStyle>
          <a:p>
            <a:r>
              <a:rPr lang="en-US" dirty="0"/>
              <a:t>Section heading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3EC35-1DF4-42E8-843A-F1C2835A22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89940"/>
            <a:ext cx="10515600" cy="369332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96778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41E873-0E11-44B1-8E1D-3939D1CB9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10" name="AutoShape 3">
            <a:extLst>
              <a:ext uri="{FF2B5EF4-FFF2-40B4-BE49-F238E27FC236}">
                <a16:creationId xmlns:a16="http://schemas.microsoft.com/office/drawing/2014/main" id="{4FAAD646-2462-41CA-AE4B-76753CEDFF5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50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3EC35-1DF4-42E8-843A-F1C2835A22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8626" y="901414"/>
            <a:ext cx="10405919" cy="563231"/>
          </a:xfrm>
        </p:spPr>
        <p:txBody>
          <a:bodyPr>
            <a:spAutoFit/>
          </a:bodyPr>
          <a:lstStyle>
            <a:lvl1pPr marL="0" indent="0">
              <a:buNone/>
              <a:defRPr sz="3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Large text page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9CF87-BF69-4238-8BAD-CEB980FB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01D87-EBA9-4116-8E30-46E2565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9C8A0FD4-F699-4BB5-A3C8-3A511F41233C}"/>
              </a:ext>
            </a:extLst>
          </p:cNvPr>
          <p:cNvSpPr/>
          <p:nvPr userDrawn="1"/>
        </p:nvSpPr>
        <p:spPr>
          <a:xfrm flipH="1">
            <a:off x="543561" y="553338"/>
            <a:ext cx="11095443" cy="5390262"/>
          </a:xfrm>
          <a:prstGeom prst="round2DiagRect">
            <a:avLst/>
          </a:prstGeom>
          <a:noFill/>
          <a:ln w="228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271249-A6E6-4E1D-BF38-9B55039C06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7039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CFA8AA-1F36-4E3C-977C-A7C918EE0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2F404-A628-4163-A67A-017625A1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CC20F-2520-4988-AFE4-EBE97F23EF9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440000"/>
            <a:ext cx="5580000" cy="47114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A3220-04BF-4C22-9F1D-EA71CB2E4D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4072" y="1440000"/>
            <a:ext cx="5580000" cy="47114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C2192-61D5-4EB8-AAF7-C62287CE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3B638-8AEF-4744-AF26-A06733AE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B9B26A-6FAE-4CD8-BB5B-6DDE25F439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1315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238306-4959-4D7E-824A-5FCB2D385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56CF47-9317-4BCB-B768-6FAFA244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4072" cy="9044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0031-2A64-4B9F-9549-581805ECA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514" y="1440000"/>
            <a:ext cx="558000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C07EE-CCB7-404E-8CA0-28E7EADD43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514" y="1980000"/>
            <a:ext cx="5580000" cy="39682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D9511-94F7-4D8A-B308-9F45F8C31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072" y="1440000"/>
            <a:ext cx="558000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B37DB-BE92-439C-B307-B67909DBB68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072" y="1980000"/>
            <a:ext cx="5580000" cy="39682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2FB8E-C592-4C15-8B2B-5B8ADAC8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3D43E-BF05-4A08-83EC-42885B45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DEC63E-2A54-43A9-B167-8E8069CE00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7311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ED54B9-F2A7-4FFF-9D77-5DA942986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557C2-113E-4A34-8911-A50E353E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BCE85-97F0-4F9A-BD88-99ECA8B5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4E44F-BFBB-4DDD-863B-D41AF6EB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786D0-5809-43D2-B13B-E5FA451081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958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946B4A-3069-4ED3-99CC-607B68B7B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3A5B5-FA1A-41C9-AE10-1940D02D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FA1E2-41C9-4717-9C40-A6543712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1185A-5D30-4C4F-8D3F-9422ECD8DF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1851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0B943-7FEE-4EBA-894D-1AFF2D30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4072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BCFDC-5D94-4F0B-82D3-04481417E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440000"/>
            <a:ext cx="114440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55446-D695-44BC-B721-FA7A3D3B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5000" y="6356350"/>
            <a:ext cx="6380018" cy="365125"/>
          </a:xfrm>
          <a:prstGeom prst="rect">
            <a:avLst/>
          </a:prstGeom>
        </p:spPr>
        <p:txBody>
          <a:bodyPr vert="horz" lIns="91440" tIns="36000" rIns="91440" bIns="3600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DA2C-4054-4870-AE04-3BEF0E496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81" y="6356350"/>
            <a:ext cx="759691" cy="365125"/>
          </a:xfrm>
          <a:prstGeom prst="rect">
            <a:avLst/>
          </a:prstGeom>
        </p:spPr>
        <p:txBody>
          <a:bodyPr vert="horz" lIns="91440" tIns="36000" rIns="91440" bIns="3600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4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1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7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17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sna.bradford.gov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5617172" y="4907631"/>
            <a:ext cx="6342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r>
              <a:rPr lang="en-US" sz="2000" b="1" dirty="0"/>
              <a:t>Public Health Intelligence Team </a:t>
            </a:r>
          </a:p>
          <a:p>
            <a:pPr algn="r">
              <a:defRPr/>
            </a:pPr>
            <a:r>
              <a:rPr lang="en-US" sz="2000" b="1" dirty="0"/>
              <a:t>Department of Health &amp; Wellbeing, Public Health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E4C3DD-0C15-4059-95FA-4122D45E2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608" y="2232425"/>
            <a:ext cx="10301701" cy="978729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National Child Measurement Programme (NCMP) 2021-22</a:t>
            </a:r>
          </a:p>
        </p:txBody>
      </p:sp>
      <p:sp>
        <p:nvSpPr>
          <p:cNvPr id="2" name="Rectangle 1"/>
          <p:cNvSpPr/>
          <p:nvPr/>
        </p:nvSpPr>
        <p:spPr>
          <a:xfrm>
            <a:off x="498764" y="5038735"/>
            <a:ext cx="4641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Joint Strategic Needs Assessment (JSNA) provides information on the current and future health and wellbeing needs of people in Bradford District visit 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https://jsna.bradford.gov.uk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3934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211F57FA-3780-494D-8479-DB2D8048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68" y="472806"/>
            <a:ext cx="10640962" cy="883329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Excess Weight – Year 6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  <a:latin typeface="+mn-lt"/>
              </a:rPr>
              <a:t>BMI status of Year 6 children</a:t>
            </a:r>
          </a:p>
        </p:txBody>
      </p:sp>
      <p:sp>
        <p:nvSpPr>
          <p:cNvPr id="6" name="Rectangle 5"/>
          <p:cNvSpPr/>
          <p:nvPr/>
        </p:nvSpPr>
        <p:spPr>
          <a:xfrm>
            <a:off x="942109" y="4431843"/>
            <a:ext cx="10507421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2021-22 56.2% of Year 6 children had a BMI status in healthy weight range in 2021-22 which has increased compared to 2019-20 (55.9%) </a:t>
            </a:r>
          </a:p>
          <a:p>
            <a:pPr>
              <a:lnSpc>
                <a:spcPct val="115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2.2% of Year 6 children had a BMI status as underweight, an decrease compared to 2019-20 (2.9%)  </a:t>
            </a:r>
          </a:p>
          <a:p>
            <a:pPr>
              <a:lnSpc>
                <a:spcPct val="115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D26FD-84AD-45C0-BB97-4F976471D02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" y="1482226"/>
            <a:ext cx="10911973" cy="25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8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A59DF73A-7151-4314-A3BA-FF9768EE6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68" y="368901"/>
            <a:ext cx="10379556" cy="841807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Excess Weight 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  <a:latin typeface="+mn-lt"/>
              </a:rPr>
              <a:t>Gender  - children who are overweight or very overweight</a:t>
            </a:r>
          </a:p>
        </p:txBody>
      </p:sp>
      <p:sp>
        <p:nvSpPr>
          <p:cNvPr id="9" name="Rectangle 8"/>
          <p:cNvSpPr/>
          <p:nvPr/>
        </p:nvSpPr>
        <p:spPr>
          <a:xfrm>
            <a:off x="808568" y="5006300"/>
            <a:ext cx="4456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There is a higher proportion of males compared to females in Reception that are either overweight or very overweight.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8727" y="5006300"/>
            <a:ext cx="4862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There is a higher proportion of males compared to females in Year 6 that are overweight or very overweight.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65" y="1292231"/>
            <a:ext cx="5264925" cy="37140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36" y="1292231"/>
            <a:ext cx="5444838" cy="37140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3554" y="2803935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Reception</a:t>
            </a:r>
            <a:r>
              <a:rPr lang="en-GB" sz="1600" b="1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6836" y="2803935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6</a:t>
            </a:r>
            <a:r>
              <a:rPr lang="en-GB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286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A59DF73A-7151-4314-A3BA-FF9768EE6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68" y="450424"/>
            <a:ext cx="10379556" cy="841807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Excess Weight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Ethnicity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7D6680-7CD5-4EBB-810E-219BD45EE07C}"/>
              </a:ext>
            </a:extLst>
          </p:cNvPr>
          <p:cNvSpPr txBox="1"/>
          <p:nvPr/>
        </p:nvSpPr>
        <p:spPr>
          <a:xfrm>
            <a:off x="542432" y="4893059"/>
            <a:ext cx="6008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prevalence of excess weight in reception varies between different ethnic groups across the district from 19.8% to 35.6% (not including “not stated”)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8" y="1348851"/>
            <a:ext cx="5874328" cy="3487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7D6680-7CD5-4EBB-810E-219BD45EE07C}"/>
              </a:ext>
            </a:extLst>
          </p:cNvPr>
          <p:cNvSpPr txBox="1"/>
          <p:nvPr/>
        </p:nvSpPr>
        <p:spPr>
          <a:xfrm>
            <a:off x="542433" y="6093388"/>
            <a:ext cx="794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**due to smaller number of children measured in some ethnic groups, interpret with caution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93" y="1271948"/>
            <a:ext cx="5324111" cy="3641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18260" y="4893059"/>
            <a:ext cx="4950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** The prevalence of excess weight in Year 6 varies between different ethnic groups across the district from 39.2% to 51.2% (not including “not stated”)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2309" y="1212769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Reception</a:t>
            </a:r>
            <a:r>
              <a:rPr lang="en-GB" sz="1600" b="1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89819" y="1164185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6</a:t>
            </a:r>
            <a:r>
              <a:rPr lang="en-GB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6797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917" y="417805"/>
            <a:ext cx="10642792" cy="78483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Excess Weight – Reception 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Deprivation 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9164781" y="1661475"/>
            <a:ext cx="274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proportion of Reception children that are classified overweight or very overweight within each quintile ranges from 14.7% to 25.1%. </a:t>
            </a:r>
          </a:p>
          <a:p>
            <a:endParaRPr lang="en-GB" dirty="0"/>
          </a:p>
          <a:p>
            <a:r>
              <a:rPr lang="en-GB" dirty="0"/>
              <a:t>In 2021/22 the gap between the most and least deprived quintiles within the district was 10.4 percentage points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54" y="1922045"/>
            <a:ext cx="8110682" cy="3799882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3172691" y="1524000"/>
            <a:ext cx="3657600" cy="955964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75363" y="1794072"/>
            <a:ext cx="25769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Deprivation Gap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3909" y="1049337"/>
            <a:ext cx="217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10.4 percentage points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1981" y="1552713"/>
            <a:ext cx="1170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Most deprived quintile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6489" y="1661475"/>
            <a:ext cx="1170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Least deprived quintile</a:t>
            </a:r>
          </a:p>
        </p:txBody>
      </p:sp>
      <p:sp>
        <p:nvSpPr>
          <p:cNvPr id="3" name="Rectangle 2"/>
          <p:cNvSpPr/>
          <p:nvPr/>
        </p:nvSpPr>
        <p:spPr>
          <a:xfrm>
            <a:off x="810488" y="5768093"/>
            <a:ext cx="6754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 to smaller numbers measured in 2019-20 comparisons are not made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02827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771" y="390722"/>
            <a:ext cx="10642792" cy="81253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Excess Weight – Year 6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Deprivation 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9157855" y="1829986"/>
            <a:ext cx="274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proportion of Year 6 children that are classified overweight or very overweight increases as deprivation increases  </a:t>
            </a:r>
          </a:p>
          <a:p>
            <a:endParaRPr lang="en-GB" dirty="0"/>
          </a:p>
          <a:p>
            <a:r>
              <a:rPr lang="en-GB" dirty="0"/>
              <a:t>In 2021/22 the gap between the most and least deprived quintiles within the district was 15.8 percentage points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34249"/>
            <a:ext cx="8548255" cy="3810330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3435927" y="1371601"/>
            <a:ext cx="3657600" cy="955964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976254" y="1664917"/>
            <a:ext cx="25769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Deprivation Gap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5217" y="1460654"/>
            <a:ext cx="1170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Most deprived quintile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3527" y="1480251"/>
            <a:ext cx="1170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Least deprived quintile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7145" y="1000175"/>
            <a:ext cx="217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15.8 percentage points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8771" y="5890745"/>
            <a:ext cx="7276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 to smaller numbers measured in 2019-20 comparisons are not made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59250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568" y="779176"/>
            <a:ext cx="10746123" cy="535531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Ward distribution: 3 year data combined – Reception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9157855" y="1619322"/>
            <a:ext cx="274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Prevalence of excess weight across the wards of Bradford District ranges from 17.6% to 26.9%  </a:t>
            </a:r>
          </a:p>
          <a:p>
            <a:endParaRPr lang="en-GB" dirty="0"/>
          </a:p>
          <a:p>
            <a:r>
              <a:rPr lang="en-GB" dirty="0"/>
              <a:t>Ilkley has the lowest proportion of 4-5 year olds with excess weight </a:t>
            </a:r>
          </a:p>
          <a:p>
            <a:endParaRPr lang="en-GB" dirty="0"/>
          </a:p>
          <a:p>
            <a:r>
              <a:rPr lang="en-GB" dirty="0"/>
              <a:t>Eccleshill has the highest proportion of 4-5 year olds with excess weight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38" y="1468582"/>
            <a:ext cx="7546371" cy="50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3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569" y="599067"/>
            <a:ext cx="10593723" cy="535531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Ward distribution: 3 year data combined – Year 6 </a:t>
            </a:r>
          </a:p>
        </p:txBody>
      </p:sp>
      <p:sp>
        <p:nvSpPr>
          <p:cNvPr id="3" name="Rectangle 2"/>
          <p:cNvSpPr/>
          <p:nvPr/>
        </p:nvSpPr>
        <p:spPr>
          <a:xfrm>
            <a:off x="9088582" y="1512699"/>
            <a:ext cx="2743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Prevalence of excess weight across the wards of Bradford District ranges from 19.7% to 45.2%.  </a:t>
            </a:r>
          </a:p>
          <a:p>
            <a:endParaRPr lang="en-GB" dirty="0"/>
          </a:p>
          <a:p>
            <a:r>
              <a:rPr lang="en-GB" dirty="0"/>
              <a:t>Ilkley has the lowest proportion of Year 6 children with excess weight </a:t>
            </a:r>
          </a:p>
          <a:p>
            <a:endParaRPr lang="en-GB" dirty="0"/>
          </a:p>
          <a:p>
            <a:r>
              <a:rPr lang="en-GB" dirty="0"/>
              <a:t>Keighley Central has the highest proportion of Year 6 children with excess weight</a:t>
            </a:r>
          </a:p>
        </p:txBody>
      </p:sp>
      <p:pic>
        <p:nvPicPr>
          <p:cNvPr id="1027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1134597"/>
            <a:ext cx="7841673" cy="48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53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918" y="450064"/>
            <a:ext cx="9778320" cy="978729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Introduction and the impact of the COVID-19 pandemic</a:t>
            </a:r>
          </a:p>
        </p:txBody>
      </p:sp>
      <p:sp>
        <p:nvSpPr>
          <p:cNvPr id="6" name="Rectangle 5"/>
          <p:cNvSpPr/>
          <p:nvPr/>
        </p:nvSpPr>
        <p:spPr>
          <a:xfrm>
            <a:off x="814918" y="1636611"/>
            <a:ext cx="100331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National Child Measurement Programme (NCMP), established in 2006, collects annual measurements of the height and weight of over one million children in Reception (age 4-5 years) and Year 6 (age 10-11 years) in primary schools across England.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2019 to 2020 NCMP data collection stopped in March 2020 when schools were closed due to the COVID-19 pandemic.   2021 to 2022 NCMP was the first data collection since the coronavirus COVID-19 pandemic that was unaffected by school closures and other public health measures.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  <a:p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Therefore, 2021-22 data is compared to 2019-20 data where appropriate.   There maybe instances where due to the smaller numbers measured in 2019-20 that comparisons in specific areas cannot be made, in particular deprivation.   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participation rate in Bradford in 2021 to 2022 was 90.3% in Reception children and 88.5% for children in Year 6.</a:t>
            </a:r>
          </a:p>
        </p:txBody>
      </p:sp>
    </p:spTree>
    <p:extLst>
      <p:ext uri="{BB962C8B-B14F-4D97-AF65-F5344CB8AC3E}">
        <p14:creationId xmlns:p14="http://schemas.microsoft.com/office/powerpoint/2010/main" val="24286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497502"/>
            <a:ext cx="10709563" cy="81253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Excess Weight - Reception 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  <a:latin typeface="+mn-lt"/>
              </a:rPr>
              <a:t>Prevalence of reception aged children who are overweight (including obesity) </a:t>
            </a:r>
          </a:p>
        </p:txBody>
      </p:sp>
      <p:sp>
        <p:nvSpPr>
          <p:cNvPr id="6" name="Rectangle 5"/>
          <p:cNvSpPr/>
          <p:nvPr/>
        </p:nvSpPr>
        <p:spPr>
          <a:xfrm>
            <a:off x="7786255" y="1716469"/>
            <a:ext cx="4100943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091054" y="1716354"/>
            <a:ext cx="3796144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prevalence of reception aged children who are overweight (including obesity) in the Bradford district has increased to 23.2% compared to 22.3% in 2019-20.</a:t>
            </a:r>
          </a:p>
          <a:p>
            <a:pPr>
              <a:lnSpc>
                <a:spcPct val="115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prevalence of reception aged children who are overweight (including obesity) in the Bradford district is above the England average of 22.2%.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462382"/>
            <a:ext cx="6996546" cy="38503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399" y="5465073"/>
            <a:ext cx="734290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Bradford has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highest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prevalence of reception aged children who are overweight (including obesity) out of the 150 local authorities in England</a:t>
            </a:r>
          </a:p>
        </p:txBody>
      </p:sp>
    </p:spTree>
    <p:extLst>
      <p:ext uri="{BB962C8B-B14F-4D97-AF65-F5344CB8AC3E}">
        <p14:creationId xmlns:p14="http://schemas.microsoft.com/office/powerpoint/2010/main" val="182304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31714"/>
            <a:ext cx="10571017" cy="81253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Excess Weight – Year 6 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  <a:latin typeface="+mn-lt"/>
              </a:rPr>
              <a:t>Prevalence of Year 6 children who are </a:t>
            </a:r>
            <a:r>
              <a:rPr lang="en-GB" sz="2000" dirty="0">
                <a:solidFill>
                  <a:schemeClr val="tx1"/>
                </a:solidFill>
              </a:rPr>
              <a:t>overweight (including obesity) 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8" y="1717964"/>
            <a:ext cx="7148946" cy="39762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95854" y="1313403"/>
            <a:ext cx="3574471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 The prevalence of year 6 children who are overweight (including obesity) in the Bradford district has increased to 41.5% compared to 40.8% in 2019-20.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prevalence of year 6 children who are overweight (including obesity) in the Bradford district remains above national average; 37.8%.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1" y="5828308"/>
            <a:ext cx="7218218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Bradford has the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42</a:t>
            </a:r>
            <a:r>
              <a:rPr lang="en-GB" sz="1800" baseline="30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highest 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 6 children who are overweight (including obesity) out of the 150 local authorities in England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D6680-7CD5-4EBB-810E-219BD45EE07C}"/>
              </a:ext>
            </a:extLst>
          </p:cNvPr>
          <p:cNvSpPr txBox="1"/>
          <p:nvPr/>
        </p:nvSpPr>
        <p:spPr>
          <a:xfrm>
            <a:off x="8395854" y="5131372"/>
            <a:ext cx="3491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**interpret with caution - due to smaller number of children measured</a:t>
            </a:r>
          </a:p>
        </p:txBody>
      </p:sp>
    </p:spTree>
    <p:extLst>
      <p:ext uri="{BB962C8B-B14F-4D97-AF65-F5344CB8AC3E}">
        <p14:creationId xmlns:p14="http://schemas.microsoft.com/office/powerpoint/2010/main" val="31824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497502"/>
            <a:ext cx="10709563" cy="812530"/>
          </a:xfrm>
        </p:spPr>
        <p:txBody>
          <a:bodyPr/>
          <a:lstStyle/>
          <a:p>
            <a:r>
              <a:rPr lang="en-GB" sz="3200">
                <a:solidFill>
                  <a:schemeClr val="tx1"/>
                </a:solidFill>
              </a:rPr>
              <a:t>Overweight </a:t>
            </a:r>
            <a:r>
              <a:rPr lang="en-GB" sz="3200" dirty="0">
                <a:solidFill>
                  <a:schemeClr val="tx1"/>
                </a:solidFill>
              </a:rPr>
              <a:t>- Reception 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  <a:latin typeface="+mn-lt"/>
              </a:rPr>
              <a:t>Prevalence of reception aged children who are overweight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7786255" y="1716469"/>
            <a:ext cx="4100943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091054" y="1716354"/>
            <a:ext cx="379614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prevalence of reception aged children who are overweight in the Bradford district has increased to 11.8% compared to 11.5% in 2019-20.</a:t>
            </a:r>
          </a:p>
          <a:p>
            <a:pPr>
              <a:lnSpc>
                <a:spcPct val="115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prevalence of reception aged children who are overweight in the Bradford district is below the England average of 12.1%.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399" y="5465073"/>
            <a:ext cx="73429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Bradford has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lowest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prevalence of reception aged children who are overweight out of the 150 local authorities in England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610861"/>
            <a:ext cx="6608619" cy="37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5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497502"/>
            <a:ext cx="10709563" cy="812530"/>
          </a:xfrm>
        </p:spPr>
        <p:txBody>
          <a:bodyPr/>
          <a:lstStyle/>
          <a:p>
            <a:r>
              <a:rPr lang="en-GB" sz="3200">
                <a:solidFill>
                  <a:schemeClr val="tx1"/>
                </a:solidFill>
              </a:rPr>
              <a:t>Overweight </a:t>
            </a:r>
            <a:r>
              <a:rPr lang="en-GB" sz="3200" dirty="0">
                <a:solidFill>
                  <a:schemeClr val="tx1"/>
                </a:solidFill>
              </a:rPr>
              <a:t>– Year 6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  <a:latin typeface="+mn-lt"/>
              </a:rPr>
              <a:t>Prevalence of Year 6 aged children who are overweight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7786255" y="1716469"/>
            <a:ext cx="4100943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091054" y="1716354"/>
            <a:ext cx="379614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 The prevalence of Year 6 children who are overweight in the Bradford district has increased to 14.4% compared to 13.3% in 2019-20.</a:t>
            </a:r>
          </a:p>
          <a:p>
            <a:pPr>
              <a:lnSpc>
                <a:spcPct val="115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prevalence of Year 6 aged children who are overweight in the Bradford district is above the England average of 14.3%.</a:t>
            </a:r>
          </a:p>
          <a:p>
            <a:pPr>
              <a:lnSpc>
                <a:spcPct val="115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399" y="5465073"/>
            <a:ext cx="73429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Bradford has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highest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prevalence of reception aged children who are overweight out of the 150 local authorities in England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529004"/>
            <a:ext cx="6608619" cy="37837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7D6680-7CD5-4EBB-810E-219BD45EE07C}"/>
              </a:ext>
            </a:extLst>
          </p:cNvPr>
          <p:cNvSpPr txBox="1"/>
          <p:nvPr/>
        </p:nvSpPr>
        <p:spPr>
          <a:xfrm>
            <a:off x="8091054" y="5312723"/>
            <a:ext cx="3629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**interpret with caution - due to smaller number of children measured</a:t>
            </a:r>
          </a:p>
        </p:txBody>
      </p:sp>
    </p:spTree>
    <p:extLst>
      <p:ext uri="{BB962C8B-B14F-4D97-AF65-F5344CB8AC3E}">
        <p14:creationId xmlns:p14="http://schemas.microsoft.com/office/powerpoint/2010/main" val="345697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399" y="497502"/>
            <a:ext cx="10709563" cy="8125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solidFill>
                  <a:schemeClr val="tx1"/>
                </a:solidFill>
              </a:rPr>
              <a:t>Severe Obesity </a:t>
            </a:r>
            <a:r>
              <a:rPr lang="en-GB" sz="3200" dirty="0">
                <a:solidFill>
                  <a:schemeClr val="tx1"/>
                </a:solidFill>
              </a:rPr>
              <a:t>- Reception 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  <a:latin typeface="+mn-lt"/>
              </a:rPr>
              <a:t>Reception - Prevalence of severe obesity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8395854" y="1439263"/>
            <a:ext cx="358832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prevalence of severe obesity in reception aged children in the Bradford district has increased to 3.5% compared to 2.7% in 2019-20.</a:t>
            </a:r>
          </a:p>
          <a:p>
            <a:pPr>
              <a:lnSpc>
                <a:spcPct val="115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prevalence of severe obesity reception aged children in the Bradford district is above the England average of 2.9%.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1" y="5828308"/>
            <a:ext cx="7218218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Bradford has the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</a:t>
            </a:r>
            <a:r>
              <a:rPr lang="en-GB" sz="1800" baseline="30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highest 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reception aged children who are severely obese out of the 150 local authorities in England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556568"/>
            <a:ext cx="6844146" cy="38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8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399" y="497502"/>
            <a:ext cx="10709563" cy="8125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solidFill>
                  <a:schemeClr val="tx1"/>
                </a:solidFill>
              </a:rPr>
              <a:t>Severe Obesity </a:t>
            </a:r>
            <a:r>
              <a:rPr lang="en-GB" sz="3200" dirty="0">
                <a:solidFill>
                  <a:schemeClr val="tx1"/>
                </a:solidFill>
              </a:rPr>
              <a:t>– Year 6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  <a:latin typeface="+mn-lt"/>
              </a:rPr>
              <a:t>Year 6 - Prevalence of severe obesity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1" y="5828308"/>
            <a:ext cx="7218218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Bradford has the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</a:t>
            </a:r>
            <a:r>
              <a:rPr lang="en-GB" sz="1800" baseline="30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highest 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 6 children who are severely obese out of the 150 local authorities in England</a:t>
            </a:r>
          </a:p>
        </p:txBody>
      </p:sp>
      <p:sp>
        <p:nvSpPr>
          <p:cNvPr id="7" name="Rectangle 6"/>
          <p:cNvSpPr/>
          <p:nvPr/>
        </p:nvSpPr>
        <p:spPr>
          <a:xfrm>
            <a:off x="7786255" y="1950502"/>
            <a:ext cx="410094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**The prevalence of severe obesity in year 6 children in the Bradford district has increased to 7.3% compared to 6.8% in 2019-20.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prevalence of severe obesity in  year 6 children in the Bradford district remains above national average; 5.8%.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693726"/>
            <a:ext cx="6677892" cy="3792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7D6680-7CD5-4EBB-810E-219BD45EE07C}"/>
              </a:ext>
            </a:extLst>
          </p:cNvPr>
          <p:cNvSpPr txBox="1"/>
          <p:nvPr/>
        </p:nvSpPr>
        <p:spPr>
          <a:xfrm>
            <a:off x="7897090" y="5037795"/>
            <a:ext cx="372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**interpret with caution - due to smaller number of children measured</a:t>
            </a:r>
          </a:p>
        </p:txBody>
      </p:sp>
    </p:spTree>
    <p:extLst>
      <p:ext uri="{BB962C8B-B14F-4D97-AF65-F5344CB8AC3E}">
        <p14:creationId xmlns:p14="http://schemas.microsoft.com/office/powerpoint/2010/main" val="648167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211F57FA-3780-494D-8479-DB2D8048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68" y="431242"/>
            <a:ext cx="10640962" cy="883329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Excess Weight – Reception 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  <a:latin typeface="+mn-lt"/>
              </a:rPr>
              <a:t>BMI status of reception children</a:t>
            </a:r>
          </a:p>
        </p:txBody>
      </p:sp>
      <p:sp>
        <p:nvSpPr>
          <p:cNvPr id="6" name="Rectangle 5"/>
          <p:cNvSpPr/>
          <p:nvPr/>
        </p:nvSpPr>
        <p:spPr>
          <a:xfrm>
            <a:off x="559297" y="4185866"/>
            <a:ext cx="11139503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2021-22 Nearly three quarters of reception children had a BMI status in healthy weight range which has decreased compared to 2019-20 (76.2%) </a:t>
            </a:r>
          </a:p>
          <a:p>
            <a:pPr>
              <a:lnSpc>
                <a:spcPct val="115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1.8% reception children had a BMI status as underweight, an increase compared to 2019-20 (1.4%)  </a:t>
            </a:r>
          </a:p>
          <a:p>
            <a:pPr>
              <a:lnSpc>
                <a:spcPct val="115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31" y="1454713"/>
            <a:ext cx="10640741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1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HSC">
      <a:dk1>
        <a:sysClr val="windowText" lastClr="000000"/>
      </a:dk1>
      <a:lt1>
        <a:sysClr val="window" lastClr="FFFFFF"/>
      </a:lt1>
      <a:dk2>
        <a:srgbClr val="616265"/>
      </a:dk2>
      <a:lt2>
        <a:srgbClr val="E0E0E1"/>
      </a:lt2>
      <a:accent1>
        <a:srgbClr val="01A188"/>
      </a:accent1>
      <a:accent2>
        <a:srgbClr val="0063BE"/>
      </a:accent2>
      <a:accent3>
        <a:srgbClr val="E57200"/>
      </a:accent3>
      <a:accent4>
        <a:srgbClr val="512698"/>
      </a:accent4>
      <a:accent5>
        <a:srgbClr val="34B6E4"/>
      </a:accent5>
      <a:accent6>
        <a:srgbClr val="CC092F"/>
      </a:accent6>
      <a:hlink>
        <a:srgbClr val="0063BE"/>
      </a:hlink>
      <a:folHlink>
        <a:srgbClr val="5126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4398_DHSC_Ppt_template_DRAFT_v6.potx" id="{FF5623C2-E648-4D18-8D02-A8C6CCA3E916}" vid="{5CEE7835-84B0-457A-AA1D-DEDF797DD0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661984a6-da6b-4af6-b4e6-6f7afbeb6463" xsi:nil="true"/>
    <MigrationWizIdSecurityGroups xmlns="661984a6-da6b-4af6-b4e6-6f7afbeb6463" xsi:nil="true"/>
    <MigrationWizId xmlns="661984a6-da6b-4af6-b4e6-6f7afbeb6463" xsi:nil="true"/>
    <MigrationWizIdVersion xmlns="661984a6-da6b-4af6-b4e6-6f7afbeb6463" xsi:nil="true"/>
    <lcf76f155ced4ddcb4097134ff3c332f0 xmlns="661984a6-da6b-4af6-b4e6-6f7afbeb6463" xsi:nil="true"/>
    <lcf76f155ced4ddcb4097134ff3c332f1 xmlns="661984a6-da6b-4af6-b4e6-6f7afbeb6463" xsi:nil="true"/>
    <lcf76f155ced4ddcb4097134ff3c332f2 xmlns="661984a6-da6b-4af6-b4e6-6f7afbeb6463" xsi:nil="true"/>
    <lcf76f155ced4ddcb4097134ff3c332f3 xmlns="661984a6-da6b-4af6-b4e6-6f7afbeb6463" xsi:nil="true"/>
    <MigrationWizIdPermissions xmlns="661984a6-da6b-4af6-b4e6-6f7afbeb6463" xsi:nil="true"/>
    <MigrationWizIdPermissionLevels xmlns="661984a6-da6b-4af6-b4e6-6f7afbeb64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691CB87DDBD64C8FD32887379E2DE8" ma:contentTypeVersion="16" ma:contentTypeDescription="Create a new document." ma:contentTypeScope="" ma:versionID="c0f30b97a63d7e3e81850e8c48669ea2">
  <xsd:schema xmlns:xsd="http://www.w3.org/2001/XMLSchema" xmlns:xs="http://www.w3.org/2001/XMLSchema" xmlns:p="http://schemas.microsoft.com/office/2006/metadata/properties" xmlns:ns2="661984a6-da6b-4af6-b4e6-6f7afbeb6463" xmlns:ns3="1022d36a-6a71-4d72-80e6-4c293b40d898" targetNamespace="http://schemas.microsoft.com/office/2006/metadata/properties" ma:root="true" ma:fieldsID="09713344de12ab54c0a9bb526c50c0bd" ns2:_="" ns3:_="">
    <xsd:import namespace="661984a6-da6b-4af6-b4e6-6f7afbeb6463"/>
    <xsd:import namespace="1022d36a-6a71-4d72-80e6-4c293b40d898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lcf76f155ced4ddcb4097134ff3c332f0" minOccurs="0"/>
                <xsd:element ref="ns2:lcf76f155ced4ddcb4097134ff3c332f1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2" minOccurs="0"/>
                <xsd:element ref="ns2:lcf76f155ced4ddcb4097134ff3c332f3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984a6-da6b-4af6-b4e6-6f7afbeb6463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igrationWizIdPermissionLevels" ma:index="1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3" nillable="true" ma:displayName="MigrationWizIdSecurityGroups" ma:internalName="MigrationWizIdSecurityGroups">
      <xsd:simpleType>
        <xsd:restriction base="dms:Text"/>
      </xsd:simpleType>
    </xsd:element>
    <xsd:element name="lcf76f155ced4ddcb4097134ff3c332f0" ma:index="14" nillable="true" ma:displayName="Image Tags_0" ma:hidden="true" ma:internalName="lcf76f155ced4ddcb4097134ff3c332f0" ma:readOnly="false">
      <xsd:simpleType>
        <xsd:restriction base="dms:Note"/>
      </xsd:simpleType>
    </xsd:element>
    <xsd:element name="lcf76f155ced4ddcb4097134ff3c332f1" ma:index="15" nillable="true" ma:displayName="Image Tags_0" ma:hidden="true" ma:internalName="lcf76f155ced4ddcb4097134ff3c332f1" ma:readOnly="false">
      <xsd:simpleType>
        <xsd:restriction base="dms:Note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2" ma:index="20" nillable="true" ma:displayName="Image Tags_0" ma:hidden="true" ma:internalName="lcf76f155ced4ddcb4097134ff3c332f2" ma:readOnly="false">
      <xsd:simpleType>
        <xsd:restriction base="dms:Note"/>
      </xsd:simpleType>
    </xsd:element>
    <xsd:element name="lcf76f155ced4ddcb4097134ff3c332f3" ma:index="21" nillable="true" ma:displayName="Image Tags_0" ma:hidden="true" ma:internalName="lcf76f155ced4ddcb4097134ff3c332f3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2d36a-6a71-4d72-80e6-4c293b40d898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1648E7-DA13-494D-ADAE-5B5CA99B47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F6F5FF-2F69-4858-A117-7F8DE71229EB}">
  <ds:schemaRefs>
    <ds:schemaRef ds:uri="http://purl.org/dc/elements/1.1/"/>
    <ds:schemaRef ds:uri="http://schemas.microsoft.com/office/2006/metadata/properties"/>
    <ds:schemaRef ds:uri="661984a6-da6b-4af6-b4e6-6f7afbeb646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022d36a-6a71-4d72-80e6-4c293b40d89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768C6F-820F-484B-AB52-00FD8FE152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1984a6-da6b-4af6-b4e6-6f7afbeb6463"/>
    <ds:schemaRef ds:uri="1022d36a-6a71-4d72-80e6-4c293b40d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DHSC PPT</Template>
  <TotalTime>7262</TotalTime>
  <Words>1251</Words>
  <Application>Microsoft Office PowerPoint</Application>
  <PresentationFormat>Widescreen</PresentationFormat>
  <Paragraphs>102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Bold</vt:lpstr>
      <vt:lpstr>Calibri</vt:lpstr>
      <vt:lpstr>Symbol</vt:lpstr>
      <vt:lpstr>Office Theme</vt:lpstr>
      <vt:lpstr>National Child Measurement Programme (NCMP) 2021-22</vt:lpstr>
      <vt:lpstr>Introduction and the impact of the COVID-19 pandemic</vt:lpstr>
      <vt:lpstr>Excess Weight - Reception  Prevalence of reception aged children who are overweight (including obesity) </vt:lpstr>
      <vt:lpstr>Excess Weight – Year 6  Prevalence of Year 6 children who are overweight (including obesity) </vt:lpstr>
      <vt:lpstr>Overweight - Reception  Prevalence of reception aged children who are overweight</vt:lpstr>
      <vt:lpstr>Overweight – Year 6 Prevalence of Year 6 aged children who are overweight</vt:lpstr>
      <vt:lpstr>PowerPoint Presentation</vt:lpstr>
      <vt:lpstr>PowerPoint Presentation</vt:lpstr>
      <vt:lpstr>Excess Weight – Reception  BMI status of reception children</vt:lpstr>
      <vt:lpstr>Excess Weight – Year 6 BMI status of Year 6 children</vt:lpstr>
      <vt:lpstr>Excess Weight  Gender  - children who are overweight or very overweight</vt:lpstr>
      <vt:lpstr>Excess Weight Ethnicity </vt:lpstr>
      <vt:lpstr>Excess Weight – Reception  Deprivation </vt:lpstr>
      <vt:lpstr>Excess Weight – Year 6 Deprivation </vt:lpstr>
      <vt:lpstr>Ward distribution: 3 year data combined – Reception </vt:lpstr>
      <vt:lpstr>Ward distribution: 3 year data combined – Year 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[Add Subject]</dc:subject>
  <dc:creator>Eamyodsin, Nicole</dc:creator>
  <cp:keywords>[Add keywords]; DHSC; PowerPoint Presentation;</cp:keywords>
  <cp:lastModifiedBy>Joanne Holt</cp:lastModifiedBy>
  <cp:revision>234</cp:revision>
  <dcterms:created xsi:type="dcterms:W3CDTF">2018-09-10T12:23:38Z</dcterms:created>
  <dcterms:modified xsi:type="dcterms:W3CDTF">2024-01-11T14:35:58Z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0x01010025691CB87DDBD64C8FD32887379E2DE8</vt:lpwstr>
  </property>
</Properties>
</file>