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0" r:id="rId2"/>
  </p:sldMasterIdLst>
  <p:notesMasterIdLst>
    <p:notesMasterId r:id="rId19"/>
  </p:notesMasterIdLst>
  <p:sldIdLst>
    <p:sldId id="256" r:id="rId3"/>
    <p:sldId id="257" r:id="rId4"/>
    <p:sldId id="261" r:id="rId5"/>
    <p:sldId id="259" r:id="rId6"/>
    <p:sldId id="262" r:id="rId7"/>
    <p:sldId id="267" r:id="rId8"/>
    <p:sldId id="265" r:id="rId9"/>
    <p:sldId id="266" r:id="rId10"/>
    <p:sldId id="269" r:id="rId11"/>
    <p:sldId id="271" r:id="rId12"/>
    <p:sldId id="276" r:id="rId13"/>
    <p:sldId id="272" r:id="rId14"/>
    <p:sldId id="274" r:id="rId15"/>
    <p:sldId id="268" r:id="rId16"/>
    <p:sldId id="275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191"/>
    <a:srgbClr val="A37E21"/>
    <a:srgbClr val="006666"/>
    <a:srgbClr val="417F81"/>
    <a:srgbClr val="DB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2153" autoAdjust="0"/>
  </p:normalViewPr>
  <p:slideViewPr>
    <p:cSldViewPr>
      <p:cViewPr varScale="1">
        <p:scale>
          <a:sx n="66" d="100"/>
          <a:sy n="66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86250626438684"/>
          <c:y val="4.2758665476093846E-2"/>
          <c:w val="0.81355774702919414"/>
          <c:h val="0.8394601057105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'Quit date'!$B$5</c:f>
              <c:strCache>
                <c:ptCount val="1"/>
                <c:pt idx="0">
                  <c:v>Successful quitters (self-reported)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37E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4C-4894-AE0E-E5C337D719B2}"/>
              </c:ext>
            </c:extLst>
          </c:dPt>
          <c:dPt>
            <c:idx val="2"/>
            <c:invertIfNegative val="0"/>
            <c:bubble3D val="0"/>
            <c:spPr>
              <a:solidFill>
                <a:srgbClr val="00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4C-4894-AE0E-E5C337D719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'Quit date'!$A$6:$A$8</c:f>
              <c:strCache>
                <c:ptCount val="3"/>
                <c:pt idx="0">
                  <c:v>Yorkshire &amp; the Humber </c:v>
                </c:pt>
                <c:pt idx="1">
                  <c:v>England </c:v>
                </c:pt>
                <c:pt idx="2">
                  <c:v>Bradford</c:v>
                </c:pt>
              </c:strCache>
            </c:strRef>
          </c:cat>
          <c:val>
            <c:numRef>
              <c:f>'Quit date'!$B$6:$B$8</c:f>
              <c:numCache>
                <c:formatCode>0%</c:formatCode>
                <c:ptCount val="3"/>
                <c:pt idx="0">
                  <c:v>0.63</c:v>
                </c:pt>
                <c:pt idx="1">
                  <c:v>0.54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894-AE0E-E5C337D71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941968"/>
        <c:axId val="363939344"/>
      </c:barChart>
      <c:catAx>
        <c:axId val="36394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3939344"/>
        <c:crosses val="autoZero"/>
        <c:auto val="1"/>
        <c:lblAlgn val="ctr"/>
        <c:lblOffset val="100"/>
        <c:noMultiLvlLbl val="0"/>
      </c:catAx>
      <c:valAx>
        <c:axId val="363939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400" b="1"/>
                  <a:t>% of successful quitters (self-reported) </a:t>
                </a:r>
              </a:p>
            </c:rich>
          </c:tx>
          <c:layout>
            <c:manualLayout>
              <c:xMode val="edge"/>
              <c:yMode val="edge"/>
              <c:x val="0"/>
              <c:y val="0.10490830585678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394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A39F2-6BF3-413C-AF19-833A14EEEF22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6338-5862-44D1-B54C-F7056FF0B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3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6338-5862-44D1-B54C-F7056FF0BC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5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6338-5862-44D1-B54C-F7056FF0BC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37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6338-5862-44D1-B54C-F7056FF0BC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0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60337560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6338-5862-44D1-B54C-F7056FF0BCD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4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6338-5862-44D1-B54C-F7056FF0BCD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9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7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0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4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0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5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4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4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36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8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7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06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0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9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1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6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4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2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0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397521-F6B4-4D39-9939-0E966069FAC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D86F8FF-7BCD-4241-ABA0-01D912259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3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, smoke, face, smoking, tobacco, cigar, person, cigarette | Piki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764704"/>
            <a:ext cx="6767148" cy="532859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35560" y="0"/>
            <a:ext cx="8208912" cy="180020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71664" y="836712"/>
            <a:ext cx="6400800" cy="1752600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Bradford District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509121"/>
            <a:ext cx="3527030" cy="97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3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35360" y="116632"/>
            <a:ext cx="921702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319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75 Mortality from Respiratory Disease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&amp; Ward</a:t>
            </a:r>
          </a:p>
        </p:txBody>
      </p:sp>
      <p:sp>
        <p:nvSpPr>
          <p:cNvPr id="3" name="Oval 4"/>
          <p:cNvSpPr/>
          <p:nvPr/>
        </p:nvSpPr>
        <p:spPr>
          <a:xfrm>
            <a:off x="2567608" y="1340768"/>
            <a:ext cx="965002" cy="2321825"/>
          </a:xfrm>
          <a:custGeom>
            <a:avLst/>
            <a:gdLst/>
            <a:ahLst/>
            <a:cxnLst/>
            <a:rect l="l" t="t" r="r" b="b"/>
            <a:pathLst>
              <a:path w="1922753" h="4946594">
                <a:moveTo>
                  <a:pt x="195463" y="1056330"/>
                </a:moveTo>
                <a:cubicBezTo>
                  <a:pt x="212647" y="1056330"/>
                  <a:pt x="229312" y="1058548"/>
                  <a:pt x="244996" y="1063449"/>
                </a:cubicBezTo>
                <a:lnTo>
                  <a:pt x="1677760" y="1063449"/>
                </a:lnTo>
                <a:cubicBezTo>
                  <a:pt x="1693443" y="1058548"/>
                  <a:pt x="1710108" y="1056331"/>
                  <a:pt x="1727290" y="1056331"/>
                </a:cubicBezTo>
                <a:cubicBezTo>
                  <a:pt x="1835241" y="1056331"/>
                  <a:pt x="1922753" y="1143843"/>
                  <a:pt x="1922753" y="1251794"/>
                </a:cubicBezTo>
                <a:lnTo>
                  <a:pt x="1922753" y="2582037"/>
                </a:lnTo>
                <a:cubicBezTo>
                  <a:pt x="1922753" y="2689988"/>
                  <a:pt x="1835241" y="2777500"/>
                  <a:pt x="1727290" y="2777500"/>
                </a:cubicBezTo>
                <a:cubicBezTo>
                  <a:pt x="1619339" y="2777500"/>
                  <a:pt x="1531827" y="2689988"/>
                  <a:pt x="1531827" y="2582037"/>
                </a:cubicBezTo>
                <a:lnTo>
                  <a:pt x="1531827" y="1471860"/>
                </a:lnTo>
                <a:lnTo>
                  <a:pt x="1437196" y="1471860"/>
                </a:lnTo>
                <a:lnTo>
                  <a:pt x="1437196" y="2704701"/>
                </a:lnTo>
                <a:lnTo>
                  <a:pt x="1723886" y="3396087"/>
                </a:lnTo>
                <a:lnTo>
                  <a:pt x="1462050" y="3396087"/>
                </a:lnTo>
                <a:cubicBezTo>
                  <a:pt x="1462050" y="3836549"/>
                  <a:pt x="1462049" y="4277011"/>
                  <a:pt x="1462049" y="4717472"/>
                </a:cubicBezTo>
                <a:cubicBezTo>
                  <a:pt x="1462049" y="4844013"/>
                  <a:pt x="1359468" y="4946594"/>
                  <a:pt x="1232927" y="4946594"/>
                </a:cubicBezTo>
                <a:lnTo>
                  <a:pt x="1232928" y="4946593"/>
                </a:lnTo>
                <a:cubicBezTo>
                  <a:pt x="1106387" y="4946593"/>
                  <a:pt x="1003806" y="4844012"/>
                  <a:pt x="1003806" y="4717471"/>
                </a:cubicBezTo>
                <a:lnTo>
                  <a:pt x="1003806" y="3396087"/>
                </a:lnTo>
                <a:lnTo>
                  <a:pt x="885986" y="3396087"/>
                </a:lnTo>
                <a:cubicBezTo>
                  <a:pt x="885986" y="3836549"/>
                  <a:pt x="885985" y="4277011"/>
                  <a:pt x="885985" y="4717472"/>
                </a:cubicBezTo>
                <a:cubicBezTo>
                  <a:pt x="885985" y="4844013"/>
                  <a:pt x="783404" y="4946594"/>
                  <a:pt x="656863" y="4946594"/>
                </a:cubicBezTo>
                <a:lnTo>
                  <a:pt x="656864" y="4946593"/>
                </a:lnTo>
                <a:cubicBezTo>
                  <a:pt x="530323" y="4946593"/>
                  <a:pt x="427742" y="4844012"/>
                  <a:pt x="427742" y="4717471"/>
                </a:cubicBezTo>
                <a:lnTo>
                  <a:pt x="427742" y="3396087"/>
                </a:lnTo>
                <a:lnTo>
                  <a:pt x="135780" y="3396087"/>
                </a:lnTo>
                <a:lnTo>
                  <a:pt x="456369" y="2622950"/>
                </a:lnTo>
                <a:lnTo>
                  <a:pt x="456369" y="1471860"/>
                </a:lnTo>
                <a:lnTo>
                  <a:pt x="390926" y="1471860"/>
                </a:lnTo>
                <a:lnTo>
                  <a:pt x="390926" y="2582036"/>
                </a:lnTo>
                <a:cubicBezTo>
                  <a:pt x="390926" y="2689987"/>
                  <a:pt x="303414" y="2777499"/>
                  <a:pt x="195463" y="2777499"/>
                </a:cubicBezTo>
                <a:cubicBezTo>
                  <a:pt x="87512" y="2777499"/>
                  <a:pt x="0" y="2689987"/>
                  <a:pt x="0" y="2582036"/>
                </a:cubicBezTo>
                <a:lnTo>
                  <a:pt x="0" y="1251793"/>
                </a:lnTo>
                <a:cubicBezTo>
                  <a:pt x="0" y="1143842"/>
                  <a:pt x="87512" y="1056330"/>
                  <a:pt x="195463" y="1056330"/>
                </a:cubicBezTo>
                <a:close/>
                <a:moveTo>
                  <a:pt x="894982" y="0"/>
                </a:moveTo>
                <a:cubicBezTo>
                  <a:pt x="1173364" y="0"/>
                  <a:pt x="1399038" y="225674"/>
                  <a:pt x="1399038" y="504056"/>
                </a:cubicBezTo>
                <a:cubicBezTo>
                  <a:pt x="1399038" y="782438"/>
                  <a:pt x="1173364" y="1008112"/>
                  <a:pt x="894982" y="1008112"/>
                </a:cubicBezTo>
                <a:cubicBezTo>
                  <a:pt x="616600" y="1008112"/>
                  <a:pt x="390926" y="782438"/>
                  <a:pt x="390926" y="504056"/>
                </a:cubicBezTo>
                <a:cubicBezTo>
                  <a:pt x="390926" y="225674"/>
                  <a:pt x="616600" y="0"/>
                  <a:pt x="894982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6219" r="11349" b="7063"/>
          <a:stretch/>
        </p:blipFill>
        <p:spPr bwMode="auto">
          <a:xfrm>
            <a:off x="767408" y="1268760"/>
            <a:ext cx="1143101" cy="242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92" y="3789040"/>
            <a:ext cx="14060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43.5</a:t>
            </a:r>
          </a:p>
          <a:p>
            <a:pPr algn="ctr"/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per 100,000 population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584" y="3789040"/>
            <a:ext cx="14060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33.8</a:t>
            </a:r>
          </a:p>
          <a:p>
            <a:pPr algn="ctr"/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per 100,000 population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3912" y="764704"/>
            <a:ext cx="511256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15"/>
          <p:cNvSpPr txBox="1"/>
          <p:nvPr/>
        </p:nvSpPr>
        <p:spPr>
          <a:xfrm>
            <a:off x="10128448" y="1340768"/>
            <a:ext cx="1368152" cy="486663"/>
          </a:xfrm>
          <a:prstGeom prst="rect">
            <a:avLst/>
          </a:prstGeom>
          <a:solidFill>
            <a:srgbClr val="D2D1B6">
              <a:lumMod val="60000"/>
              <a:lumOff val="40000"/>
            </a:srgb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100" dirty="0">
                <a:latin typeface="Arial"/>
                <a:ea typeface="Times New Roman"/>
                <a:cs typeface="Times New Roman"/>
              </a:rPr>
              <a:t>DSR per 100,000 population </a:t>
            </a:r>
            <a:endParaRPr lang="en-GB" sz="11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00456" y="1916832"/>
            <a:ext cx="1224136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58455" y="5589240"/>
            <a:ext cx="7766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1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by permission of Ordnance Survey on behalf of HMSO © Crown copyright and database right  2023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5805264"/>
            <a:ext cx="1200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U75 mortality rate across the wards of the district </a:t>
            </a:r>
            <a:r>
              <a:rPr lang="en-GB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ranges from 10.9 deaths per 100,000 population in Ilkley 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129.5 deaths per 100,000 population in Little Horton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1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7"/>
          <p:cNvSpPr/>
          <p:nvPr/>
        </p:nvSpPr>
        <p:spPr>
          <a:xfrm>
            <a:off x="4295800" y="908720"/>
            <a:ext cx="1584176" cy="158417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Rounded Rectangle 7"/>
          <p:cNvSpPr/>
          <p:nvPr/>
        </p:nvSpPr>
        <p:spPr>
          <a:xfrm>
            <a:off x="2639616" y="908720"/>
            <a:ext cx="1440160" cy="158417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319191"/>
              </a:solidFill>
            </a:endParaRPr>
          </a:p>
        </p:txBody>
      </p:sp>
      <p:sp>
        <p:nvSpPr>
          <p:cNvPr id="18" name="Rounded Rectangle 7"/>
          <p:cNvSpPr/>
          <p:nvPr/>
        </p:nvSpPr>
        <p:spPr>
          <a:xfrm>
            <a:off x="911424" y="908720"/>
            <a:ext cx="1537051" cy="158417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551384" y="116632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Cancer Registration</a:t>
            </a:r>
          </a:p>
          <a:p>
            <a:pPr marL="0" indent="0">
              <a:buNone/>
            </a:pPr>
            <a:endParaRPr lang="en-GB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548680"/>
            <a:ext cx="75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b="1" i="0" dirty="0">
                <a:solidFill>
                  <a:srgbClr val="A37E21"/>
                </a:solidFill>
                <a:effectLst/>
                <a:latin typeface="Arial" panose="020B0604020202020204" pitchFamily="34" charset="0"/>
              </a:rPr>
              <a:t>Directly age-standardised registration rate for lung cancer</a:t>
            </a:r>
            <a:endParaRPr lang="en-GB" sz="1300" b="1" dirty="0">
              <a:solidFill>
                <a:srgbClr val="A37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9616" y="1628800"/>
            <a:ext cx="142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90.9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416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Bradford District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9616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Average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7808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Average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1424" y="1628800"/>
            <a:ext cx="142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84.1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1824" y="1628800"/>
            <a:ext cx="1270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77.1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60296" y="692696"/>
            <a:ext cx="1816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Rank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20136" y="3429000"/>
            <a:ext cx="4392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lung cancer registration rate in Bradford District has </a:t>
            </a:r>
            <a:r>
              <a:rPr lang="en-GB" sz="17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</a:t>
            </a:r>
            <a:r>
              <a:rPr lang="en-GB" sz="17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consistently since 2012-14, but remains </a:t>
            </a:r>
            <a:r>
              <a:rPr lang="en-GB" sz="17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national average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A37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7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en-GB" sz="17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Bradford District and England has </a:t>
            </a:r>
            <a:r>
              <a:rPr lang="en-GB" sz="17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narrowed</a:t>
            </a:r>
            <a:r>
              <a:rPr lang="en-GB" sz="17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7.0 deaths per 100,000 population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36160" y="1124744"/>
            <a:ext cx="3929404" cy="1305436"/>
            <a:chOff x="4937216" y="950701"/>
            <a:chExt cx="3861984" cy="1175747"/>
          </a:xfrm>
        </p:grpSpPr>
        <p:sp>
          <p:nvSpPr>
            <p:cNvPr id="38" name="TextBox 37"/>
            <p:cNvSpPr txBox="1"/>
            <p:nvPr/>
          </p:nvSpPr>
          <p:spPr>
            <a:xfrm>
              <a:off x="4937216" y="1807714"/>
              <a:ext cx="972817" cy="2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Lowest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18846" y="950701"/>
              <a:ext cx="972817" cy="33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17/19</a:t>
              </a:r>
              <a:r>
                <a:rPr lang="en-GB" dirty="0"/>
                <a:t> 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030555" y="1137954"/>
              <a:ext cx="3768645" cy="988494"/>
              <a:chOff x="5030555" y="1137954"/>
              <a:chExt cx="3768645" cy="988494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8491718" y="1471116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271254" y="1471117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5278513" y="1610928"/>
                <a:ext cx="3205946" cy="142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7201937" y="1210118"/>
                <a:ext cx="5279" cy="42149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7201937" y="1664098"/>
                <a:ext cx="3575" cy="191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6989619" y="1793807"/>
                <a:ext cx="531819" cy="332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86th</a:t>
                </a:r>
                <a:r>
                  <a:rPr lang="en-GB" sz="1100" b="1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30555" y="1192578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1st 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261442" y="1137954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r>
                  <a:rPr lang="en-GB" sz="1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10992544" y="2132856"/>
            <a:ext cx="98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GB" sz="1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FB7F0-1D8D-65A8-6647-DAF47C52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564904"/>
            <a:ext cx="6264696" cy="41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7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7408" y="980728"/>
            <a:ext cx="1417918" cy="1152128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" name="Rounded Rectangle 7"/>
          <p:cNvSpPr/>
          <p:nvPr/>
        </p:nvSpPr>
        <p:spPr>
          <a:xfrm>
            <a:off x="2639616" y="980728"/>
            <a:ext cx="1417918" cy="122413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" name="Rounded Rectangle 7"/>
          <p:cNvSpPr/>
          <p:nvPr/>
        </p:nvSpPr>
        <p:spPr>
          <a:xfrm>
            <a:off x="4511824" y="980728"/>
            <a:ext cx="1417918" cy="122413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551384" y="42863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at Time of Delivery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384" y="548680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mothers known to be smokers at the time of delivery as a percentage of all maternities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08" y="98072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Bradford District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9616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Average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1824" y="98072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Average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416" y="1628800"/>
            <a:ext cx="13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12.1%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1624" y="1628800"/>
            <a:ext cx="13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12.0%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3832" y="1700808"/>
            <a:ext cx="13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9.1%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8248" y="980728"/>
            <a:ext cx="1816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36160" y="3068960"/>
            <a:ext cx="3672408" cy="2808312"/>
          </a:xfrm>
          <a:prstGeom prst="rect">
            <a:avLst/>
          </a:prstGeom>
          <a:solidFill>
            <a:srgbClr val="31919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 proportion of mothers smoking at the time of delivery within Bradford District has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decreased overall since 2010/11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Despite this decrease the gap between Bradford District and England has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narrowed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3.0 percentage points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176120" y="980728"/>
            <a:ext cx="3964737" cy="1305065"/>
            <a:chOff x="4937216" y="885846"/>
            <a:chExt cx="3896711" cy="1175413"/>
          </a:xfrm>
        </p:grpSpPr>
        <p:sp>
          <p:nvSpPr>
            <p:cNvPr id="19" name="TextBox 18"/>
            <p:cNvSpPr txBox="1"/>
            <p:nvPr/>
          </p:nvSpPr>
          <p:spPr>
            <a:xfrm>
              <a:off x="4937216" y="1807714"/>
              <a:ext cx="972817" cy="2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Lowest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61110" y="885846"/>
              <a:ext cx="972817" cy="33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21/22</a:t>
              </a:r>
              <a:r>
                <a:rPr lang="en-GB" dirty="0"/>
                <a:t> 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030555" y="1137954"/>
              <a:ext cx="3768645" cy="923305"/>
              <a:chOff x="5030555" y="1137954"/>
              <a:chExt cx="3768645" cy="92330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8491718" y="1471116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271254" y="1471117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278513" y="1610928"/>
                <a:ext cx="3205946" cy="142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8098456" y="1184086"/>
                <a:ext cx="5279" cy="42149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8087925" y="1645135"/>
                <a:ext cx="3575" cy="191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847348" y="1728618"/>
                <a:ext cx="531819" cy="332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124</a:t>
                </a:r>
                <a:r>
                  <a:rPr lang="en-GB" sz="1100" b="1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030555" y="1192578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1st 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61442" y="1137954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r>
                  <a:rPr lang="en-GB" sz="1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10560496" y="1988840"/>
            <a:ext cx="75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9" y="2564904"/>
            <a:ext cx="698477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07368" y="188640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on NHS Stop Smoking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68" y="692696"/>
            <a:ext cx="8280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persons who successfully quit smoking(self-reported) after setting a quit date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0216" y="2780928"/>
            <a:ext cx="3528392" cy="2308324"/>
          </a:xfrm>
          <a:prstGeom prst="rect">
            <a:avLst/>
          </a:prstGeom>
          <a:solidFill>
            <a:srgbClr val="31919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2022/23,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50% of persons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set quit date in Bradford District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successful quit smoking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by the set date.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Bradford’s rate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lower than both regional (63%)  and national (54%) rate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99021"/>
              </p:ext>
            </p:extLst>
          </p:nvPr>
        </p:nvGraphicFramePr>
        <p:xfrm>
          <a:off x="551384" y="1196752"/>
          <a:ext cx="64087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57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63352" y="0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Smoking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096000" y="1556792"/>
            <a:ext cx="0" cy="4104456"/>
          </a:xfrm>
          <a:prstGeom prst="line">
            <a:avLst/>
          </a:prstGeom>
          <a:ln>
            <a:solidFill>
              <a:srgbClr val="0066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5480" y="1700808"/>
            <a:ext cx="39604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1,860 years of life are lost </a:t>
            </a:r>
          </a:p>
          <a:p>
            <a:pPr algn="ctr"/>
            <a:r>
              <a:rPr lang="en-GB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100,000 population </a:t>
            </a:r>
          </a:p>
          <a:p>
            <a:pPr algn="ctr"/>
            <a:r>
              <a:rPr lang="en-GB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year </a:t>
            </a:r>
          </a:p>
          <a:p>
            <a:pPr algn="ctr"/>
            <a:r>
              <a:rPr lang="en-GB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Bradford District due to </a:t>
            </a:r>
          </a:p>
          <a:p>
            <a:pPr algn="ctr"/>
            <a:r>
              <a:rPr lang="en-GB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Related Illness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1464" y="4725144"/>
            <a:ext cx="42484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19</a:t>
            </a:r>
            <a:r>
              <a:rPr lang="en-GB" b="1" baseline="300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rate of 150 local authorities in England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4192" y="1556792"/>
            <a:ext cx="33313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2016/17 </a:t>
            </a:r>
          </a:p>
          <a:p>
            <a:pPr algn="ctr"/>
            <a:r>
              <a:rPr lang="en-GB" sz="4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£9,182,362</a:t>
            </a:r>
          </a:p>
          <a:p>
            <a:pPr algn="ctr"/>
            <a:r>
              <a:rPr lang="en-GB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spent on </a:t>
            </a:r>
          </a:p>
          <a:p>
            <a:pPr algn="ctr"/>
            <a:r>
              <a:rPr lang="en-GB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Attributable </a:t>
            </a:r>
          </a:p>
          <a:p>
            <a:pPr algn="ctr"/>
            <a:r>
              <a:rPr lang="en-GB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Admissions </a:t>
            </a:r>
          </a:p>
          <a:p>
            <a:pPr algn="ctr"/>
            <a:r>
              <a:rPr lang="en-GB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Bradford District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8008" y="836712"/>
            <a:ext cx="10470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>
                <a:solidFill>
                  <a:srgbClr val="A37E21"/>
                </a:solidFill>
                <a:latin typeface="Century Gothic" panose="020B0502020202020204" pitchFamily="34" charset="0"/>
              </a:rPr>
              <a:t>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0096" y="45811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per capita decreased over time </a:t>
            </a:r>
          </a:p>
          <a:p>
            <a:pPr algn="ctr"/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remains above the national average</a:t>
            </a:r>
          </a:p>
        </p:txBody>
      </p:sp>
    </p:spTree>
    <p:extLst>
      <p:ext uri="{BB962C8B-B14F-4D97-AF65-F5344CB8AC3E}">
        <p14:creationId xmlns:p14="http://schemas.microsoft.com/office/powerpoint/2010/main" val="2653234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07368" y="116632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Cessation –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548680"/>
            <a:ext cx="10297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Percentages of persons still quit at 4 weeks using different stop smoking services across Bradford District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052736"/>
            <a:ext cx="705961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4152" y="1988840"/>
            <a:ext cx="4104456" cy="2862322"/>
          </a:xfrm>
          <a:prstGeom prst="rect">
            <a:avLst/>
          </a:prstGeom>
          <a:solidFill>
            <a:srgbClr val="31919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Pharmacy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stop smoking services consistently have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highest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% of people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still quit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4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Pharmacy, Secondary Care and Specialist Team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services have all seen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increases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% of persons still quit at 4 weeks, but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still quit at 4 weeks percentages have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fallen over time</a:t>
            </a:r>
          </a:p>
        </p:txBody>
      </p:sp>
    </p:spTree>
    <p:extLst>
      <p:ext uri="{BB962C8B-B14F-4D97-AF65-F5344CB8AC3E}">
        <p14:creationId xmlns:p14="http://schemas.microsoft.com/office/powerpoint/2010/main" val="342766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10789"/>
              </p:ext>
            </p:extLst>
          </p:nvPr>
        </p:nvGraphicFramePr>
        <p:xfrm>
          <a:off x="1703512" y="548680"/>
          <a:ext cx="8784976" cy="5976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prevalence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Prevalence of smoking among persons 18 years and over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Population Survey (APS)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attributable hospital admissions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 hospital admissions for diseases that are wholly or partially attributed to smoking in persons aged 35 and over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Digital - Hospital Episode Statistics (HES)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attributable mortality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 attributable to smoking, directly age standardised rate for persons aged 35 years + 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 mortality files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years of life lost due to smoking related illness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Directly age-standardised rate of potential years of life lost in adults aged 35-74 due to smoking related causes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 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per capita of smoking attributable hospital admissions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per capita of hospital admissions for diseases that are wholly or partially attributed to smoking in persons aged 35 and over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 cancer registrations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Directly age-standardised registration rate for lung cancer, in persons of all ages, per 100,000 2013 European Standard Population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 - National Cancer Registration and Analysis Service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U75 mortality from respiratory disease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Age-standardised rate of mortality from respiratory disease in persons less than 75 years per 100,000 population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</a:t>
                      </a:r>
                      <a:r>
                        <a:rPr lang="en-GB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based on ONS source data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0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at time of delivery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mothers known to be smokers at the time of delivery as a percentage of all maternities.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Calculated by PHE from the NHS Digital return on Smoking Status At Time of delivery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at time of delivery (Ward data)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mothers known to be smokers at the time of delivery as a percentage of all maternities.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Bradford District Stop Smoking Service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Stop Smoking Services</a:t>
                      </a: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persons who successfully quit smoking(self-reported) after setting a quit date </a:t>
                      </a: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NHS Digital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7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Cessation - Services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Percentages of persons still quit at 4 weeks using different stop smoking services across Bradford District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Bradford District Stop Smoking Service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70" marR="6370" marT="637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25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151784" y="908720"/>
            <a:ext cx="1705950" cy="1219792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" name="Rounded Rectangle 7"/>
          <p:cNvSpPr/>
          <p:nvPr/>
        </p:nvSpPr>
        <p:spPr>
          <a:xfrm>
            <a:off x="2279576" y="908720"/>
            <a:ext cx="1648346" cy="122413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" name="Rounded Rectangle 7"/>
          <p:cNvSpPr/>
          <p:nvPr/>
        </p:nvSpPr>
        <p:spPr>
          <a:xfrm>
            <a:off x="402166" y="951231"/>
            <a:ext cx="1656184" cy="122413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119336" y="188640"/>
            <a:ext cx="9144000" cy="6866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Prevalence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1784" y="404664"/>
            <a:ext cx="577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smoking among persons 18 years and over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908720"/>
            <a:ext cx="1512168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Bradford District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584" y="1052736"/>
            <a:ext cx="1512168" cy="707886"/>
          </a:xfrm>
          <a:prstGeom prst="rect">
            <a:avLst/>
          </a:prstGeom>
          <a:solidFill>
            <a:srgbClr val="31919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Average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808" y="98072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Average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76" y="1700808"/>
            <a:ext cx="13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15.6%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3592" y="1700808"/>
            <a:ext cx="137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13.1%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7808" y="1700808"/>
            <a:ext cx="152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12.7%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359" y="5419643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2022,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15.6%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adults within Bradford District are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smokers</a:t>
            </a:r>
            <a:r>
              <a:rPr lang="en-GB" sz="16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both the regional and national average</a:t>
            </a:r>
          </a:p>
          <a:p>
            <a:pPr algn="just"/>
            <a:endParaRPr lang="en-GB" sz="1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6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en-GB" sz="16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Bradford District and England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widened</a:t>
            </a: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time from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to 2.9 percentage points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43" y="2291621"/>
            <a:ext cx="5682628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955803"/>
            <a:ext cx="5376288" cy="39214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32104" y="587727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Bradford district had the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600" b="1" baseline="300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</a:t>
            </a: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rate in the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752184" y="980728"/>
            <a:ext cx="3929404" cy="1101507"/>
            <a:chOff x="4937216" y="1080408"/>
            <a:chExt cx="3861984" cy="992077"/>
          </a:xfrm>
        </p:grpSpPr>
        <p:sp>
          <p:nvSpPr>
            <p:cNvPr id="20" name="TextBox 19"/>
            <p:cNvSpPr txBox="1"/>
            <p:nvPr/>
          </p:nvSpPr>
          <p:spPr>
            <a:xfrm>
              <a:off x="4937216" y="1807714"/>
              <a:ext cx="972817" cy="2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Lowest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68116" y="1080408"/>
              <a:ext cx="972817" cy="33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r>
                <a:rPr lang="en-GB" dirty="0"/>
                <a:t> 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030555" y="1137954"/>
              <a:ext cx="3768645" cy="934531"/>
              <a:chOff x="5030555" y="1137954"/>
              <a:chExt cx="3768645" cy="93453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8491718" y="1471116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271254" y="1471117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5278513" y="1610928"/>
                <a:ext cx="3205946" cy="142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8051206" y="1339825"/>
                <a:ext cx="749" cy="25624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8051206" y="1599242"/>
                <a:ext cx="0" cy="23762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7833279" y="1836865"/>
                <a:ext cx="531819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126</a:t>
                </a:r>
                <a:r>
                  <a:rPr lang="en-GB" sz="1100" b="1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0555" y="1192578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1st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61442" y="1137954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r>
                  <a:rPr lang="en-GB" sz="1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976320" y="836712"/>
            <a:ext cx="1816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Rank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18331"/>
            <a:ext cx="2405354" cy="6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9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35360" y="116632"/>
            <a:ext cx="7214053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Prevalence - </a:t>
            </a:r>
            <a:r>
              <a:rPr lang="en-GB" sz="28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Wards</a:t>
            </a:r>
          </a:p>
          <a:p>
            <a:pPr marL="0" indent="0">
              <a:buNone/>
            </a:pPr>
            <a:endParaRPr lang="en-GB" sz="28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5733256"/>
            <a:ext cx="1260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prevalence </a:t>
            </a:r>
            <a:r>
              <a:rPr lang="en-GB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the Bradford District wards 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6.9% to 35.1%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Wharfedale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ward 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prevalence 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ward 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</a:t>
            </a:r>
            <a:r>
              <a:rPr lang="en-GB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20688"/>
            <a:ext cx="10611980" cy="504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2" y="0"/>
            <a:ext cx="2592288" cy="7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55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7368" y="332656"/>
            <a:ext cx="1072919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Prevalence- </a:t>
            </a:r>
            <a:r>
              <a:rPr lang="en-GB" sz="24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&amp; Socioeconomic Group</a:t>
            </a:r>
          </a:p>
        </p:txBody>
      </p:sp>
      <p:sp>
        <p:nvSpPr>
          <p:cNvPr id="4" name="Oval 4"/>
          <p:cNvSpPr/>
          <p:nvPr/>
        </p:nvSpPr>
        <p:spPr>
          <a:xfrm>
            <a:off x="2207568" y="1844824"/>
            <a:ext cx="936104" cy="2304256"/>
          </a:xfrm>
          <a:custGeom>
            <a:avLst/>
            <a:gdLst/>
            <a:ahLst/>
            <a:cxnLst/>
            <a:rect l="l" t="t" r="r" b="b"/>
            <a:pathLst>
              <a:path w="1922753" h="4946594">
                <a:moveTo>
                  <a:pt x="195463" y="1056330"/>
                </a:moveTo>
                <a:cubicBezTo>
                  <a:pt x="212647" y="1056330"/>
                  <a:pt x="229312" y="1058548"/>
                  <a:pt x="244996" y="1063449"/>
                </a:cubicBezTo>
                <a:lnTo>
                  <a:pt x="1677760" y="1063449"/>
                </a:lnTo>
                <a:cubicBezTo>
                  <a:pt x="1693443" y="1058548"/>
                  <a:pt x="1710108" y="1056331"/>
                  <a:pt x="1727290" y="1056331"/>
                </a:cubicBezTo>
                <a:cubicBezTo>
                  <a:pt x="1835241" y="1056331"/>
                  <a:pt x="1922753" y="1143843"/>
                  <a:pt x="1922753" y="1251794"/>
                </a:cubicBezTo>
                <a:lnTo>
                  <a:pt x="1922753" y="2582037"/>
                </a:lnTo>
                <a:cubicBezTo>
                  <a:pt x="1922753" y="2689988"/>
                  <a:pt x="1835241" y="2777500"/>
                  <a:pt x="1727290" y="2777500"/>
                </a:cubicBezTo>
                <a:cubicBezTo>
                  <a:pt x="1619339" y="2777500"/>
                  <a:pt x="1531827" y="2689988"/>
                  <a:pt x="1531827" y="2582037"/>
                </a:cubicBezTo>
                <a:lnTo>
                  <a:pt x="1531827" y="1471860"/>
                </a:lnTo>
                <a:lnTo>
                  <a:pt x="1437196" y="1471860"/>
                </a:lnTo>
                <a:lnTo>
                  <a:pt x="1437196" y="2704701"/>
                </a:lnTo>
                <a:lnTo>
                  <a:pt x="1723886" y="3396087"/>
                </a:lnTo>
                <a:lnTo>
                  <a:pt x="1462050" y="3396087"/>
                </a:lnTo>
                <a:cubicBezTo>
                  <a:pt x="1462050" y="3836549"/>
                  <a:pt x="1462049" y="4277011"/>
                  <a:pt x="1462049" y="4717472"/>
                </a:cubicBezTo>
                <a:cubicBezTo>
                  <a:pt x="1462049" y="4844013"/>
                  <a:pt x="1359468" y="4946594"/>
                  <a:pt x="1232927" y="4946594"/>
                </a:cubicBezTo>
                <a:lnTo>
                  <a:pt x="1232928" y="4946593"/>
                </a:lnTo>
                <a:cubicBezTo>
                  <a:pt x="1106387" y="4946593"/>
                  <a:pt x="1003806" y="4844012"/>
                  <a:pt x="1003806" y="4717471"/>
                </a:cubicBezTo>
                <a:lnTo>
                  <a:pt x="1003806" y="3396087"/>
                </a:lnTo>
                <a:lnTo>
                  <a:pt x="885986" y="3396087"/>
                </a:lnTo>
                <a:cubicBezTo>
                  <a:pt x="885986" y="3836549"/>
                  <a:pt x="885985" y="4277011"/>
                  <a:pt x="885985" y="4717472"/>
                </a:cubicBezTo>
                <a:cubicBezTo>
                  <a:pt x="885985" y="4844013"/>
                  <a:pt x="783404" y="4946594"/>
                  <a:pt x="656863" y="4946594"/>
                </a:cubicBezTo>
                <a:lnTo>
                  <a:pt x="656864" y="4946593"/>
                </a:lnTo>
                <a:cubicBezTo>
                  <a:pt x="530323" y="4946593"/>
                  <a:pt x="427742" y="4844012"/>
                  <a:pt x="427742" y="4717471"/>
                </a:cubicBezTo>
                <a:lnTo>
                  <a:pt x="427742" y="3396087"/>
                </a:lnTo>
                <a:lnTo>
                  <a:pt x="135780" y="3396087"/>
                </a:lnTo>
                <a:lnTo>
                  <a:pt x="456369" y="2622950"/>
                </a:lnTo>
                <a:lnTo>
                  <a:pt x="456369" y="1471860"/>
                </a:lnTo>
                <a:lnTo>
                  <a:pt x="390926" y="1471860"/>
                </a:lnTo>
                <a:lnTo>
                  <a:pt x="390926" y="2582036"/>
                </a:lnTo>
                <a:cubicBezTo>
                  <a:pt x="390926" y="2689987"/>
                  <a:pt x="303414" y="2777499"/>
                  <a:pt x="195463" y="2777499"/>
                </a:cubicBezTo>
                <a:cubicBezTo>
                  <a:pt x="87512" y="2777499"/>
                  <a:pt x="0" y="2689987"/>
                  <a:pt x="0" y="2582036"/>
                </a:cubicBezTo>
                <a:lnTo>
                  <a:pt x="0" y="1251793"/>
                </a:lnTo>
                <a:cubicBezTo>
                  <a:pt x="0" y="1143842"/>
                  <a:pt x="87512" y="1056330"/>
                  <a:pt x="195463" y="1056330"/>
                </a:cubicBezTo>
                <a:close/>
                <a:moveTo>
                  <a:pt x="894982" y="0"/>
                </a:moveTo>
                <a:cubicBezTo>
                  <a:pt x="1173364" y="0"/>
                  <a:pt x="1399038" y="225674"/>
                  <a:pt x="1399038" y="504056"/>
                </a:cubicBezTo>
                <a:cubicBezTo>
                  <a:pt x="1399038" y="782438"/>
                  <a:pt x="1173364" y="1008112"/>
                  <a:pt x="894982" y="1008112"/>
                </a:cubicBezTo>
                <a:cubicBezTo>
                  <a:pt x="616600" y="1008112"/>
                  <a:pt x="390926" y="782438"/>
                  <a:pt x="390926" y="504056"/>
                </a:cubicBezTo>
                <a:cubicBezTo>
                  <a:pt x="390926" y="225674"/>
                  <a:pt x="616600" y="0"/>
                  <a:pt x="894982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6219" r="11349" b="7063"/>
          <a:stretch/>
        </p:blipFill>
        <p:spPr bwMode="auto">
          <a:xfrm>
            <a:off x="551384" y="1844824"/>
            <a:ext cx="10877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360" y="4365104"/>
            <a:ext cx="1406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17.7%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smokers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1544" y="4365104"/>
            <a:ext cx="1453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13.6%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smokers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"/>
          <a:stretch/>
        </p:blipFill>
        <p:spPr bwMode="auto">
          <a:xfrm>
            <a:off x="7464152" y="1124744"/>
            <a:ext cx="4547488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19736" y="1052736"/>
            <a:ext cx="3528392" cy="5516895"/>
          </a:xfrm>
          <a:prstGeom prst="rect">
            <a:avLst/>
          </a:prstGeom>
          <a:solidFill>
            <a:srgbClr val="31919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proportion of males compared to females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smoke in Bradford District</a:t>
            </a:r>
          </a:p>
          <a:p>
            <a:pPr algn="just"/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prevalence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&amp; Manual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Managerial &amp; Professional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</a:t>
            </a:r>
          </a:p>
          <a:p>
            <a:pPr algn="just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prevalence in adults in routine and manual occupations has reduced consistently in Bradford District  since 2020. The rate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statistically different to both regional and national average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416" y="188640"/>
            <a:ext cx="2124985" cy="587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55896" y="602128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366887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7"/>
          <p:cNvSpPr/>
          <p:nvPr/>
        </p:nvSpPr>
        <p:spPr>
          <a:xfrm>
            <a:off x="623392" y="980728"/>
            <a:ext cx="1800200" cy="122413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2" name="Rounded Rectangle 7"/>
          <p:cNvSpPr/>
          <p:nvPr/>
        </p:nvSpPr>
        <p:spPr>
          <a:xfrm>
            <a:off x="4630956" y="980729"/>
            <a:ext cx="1609060" cy="1224135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Rounded Rectangle 7"/>
          <p:cNvSpPr/>
          <p:nvPr/>
        </p:nvSpPr>
        <p:spPr>
          <a:xfrm>
            <a:off x="2639616" y="980728"/>
            <a:ext cx="1800200" cy="1224136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263352" y="621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Attributable Hospital Admissions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404664"/>
            <a:ext cx="75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hospital admissions for diseases that are wholly or partially attributed to smoking in persons aged 35 and over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9203" y="787808"/>
            <a:ext cx="1816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5640" y="1556792"/>
            <a:ext cx="1429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1,698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408" y="9807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Bradford District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3632" y="90872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Regional Average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5840" y="90872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National Average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7408" y="1556792"/>
            <a:ext cx="1429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1,842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7848" y="1556792"/>
            <a:ext cx="1429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1,398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80176" y="3068960"/>
            <a:ext cx="3888432" cy="2308324"/>
          </a:xfrm>
          <a:prstGeom prst="rect">
            <a:avLst/>
          </a:prstGeom>
          <a:solidFill>
            <a:srgbClr val="31919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number of hospital admissions attributable to smoking in Bradford District has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decreased overall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since 2015/16 and remains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highe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 than 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regional and national average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between Bradford District and England has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widened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444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admissions per 100,000 population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44472" y="1700808"/>
            <a:ext cx="1170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960096" y="908720"/>
            <a:ext cx="3929404" cy="1101507"/>
            <a:chOff x="4937216" y="1080408"/>
            <a:chExt cx="3861984" cy="992077"/>
          </a:xfrm>
        </p:grpSpPr>
        <p:sp>
          <p:nvSpPr>
            <p:cNvPr id="16" name="TextBox 15"/>
            <p:cNvSpPr txBox="1"/>
            <p:nvPr/>
          </p:nvSpPr>
          <p:spPr>
            <a:xfrm>
              <a:off x="4937216" y="1807714"/>
              <a:ext cx="972817" cy="2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Lowest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68116" y="1080408"/>
              <a:ext cx="972817" cy="33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19/20</a:t>
              </a:r>
              <a:r>
                <a:rPr lang="en-GB" dirty="0"/>
                <a:t> 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030555" y="1137954"/>
              <a:ext cx="3768645" cy="934531"/>
              <a:chOff x="5030555" y="1137954"/>
              <a:chExt cx="3768645" cy="93453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8491718" y="1471116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271254" y="1471117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278513" y="1610928"/>
                <a:ext cx="3205946" cy="142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8069227" y="1351125"/>
                <a:ext cx="749" cy="25624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8087925" y="1645135"/>
                <a:ext cx="3575" cy="191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833279" y="1836865"/>
                <a:ext cx="531819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124</a:t>
                </a:r>
                <a:r>
                  <a:rPr lang="en-GB" sz="1100" b="1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030555" y="1192578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1st 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61442" y="1137954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r>
                  <a:rPr lang="en-GB" sz="1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B26CEDA-7611-5B80-C540-E5FAB254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2420888"/>
            <a:ext cx="6267231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3863752" y="2924944"/>
            <a:ext cx="36004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5760" y="27809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r>
              <a:rPr lang="en-GB" sz="12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</a:t>
            </a:r>
          </a:p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region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68408" y="170080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  <a:r>
              <a:rPr lang="en-GB" sz="12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highest </a:t>
            </a:r>
          </a:p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</a:p>
          <a:p>
            <a:pPr algn="ctr"/>
            <a:r>
              <a:rPr lang="en-GB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 </a:t>
            </a:r>
          </a:p>
          <a:p>
            <a:pPr algn="ctr"/>
            <a:endParaRPr lang="en-GB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696400" y="1844824"/>
            <a:ext cx="36004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191344" y="116632"/>
            <a:ext cx="910850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Attributable Hospital </a:t>
            </a:r>
            <a:r>
              <a:rPr lang="en-GB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Admissions</a:t>
            </a:r>
            <a:endParaRPr lang="en-GB" sz="28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 &amp; Humber and Statistical Neighbours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6120" y="83671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052736"/>
            <a:ext cx="4104456" cy="4536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124745"/>
            <a:ext cx="4536504" cy="41764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63552" y="5373216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Admission per 100,000 population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6400" y="12576"/>
            <a:ext cx="2127688" cy="585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80176" y="5301208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Admission per 100,000 population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352" y="5877272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Bradford District had the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600" b="1" baseline="300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</a:t>
            </a: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hospital admissions attributable to smoking in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 and the Humber region</a:t>
            </a:r>
            <a:r>
              <a:rPr lang="en-GB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b="1" baseline="300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6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when compared to similar 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204208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7"/>
          <p:cNvSpPr/>
          <p:nvPr/>
        </p:nvSpPr>
        <p:spPr>
          <a:xfrm>
            <a:off x="4295800" y="980728"/>
            <a:ext cx="1656184" cy="1210065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Rounded Rectangle 7"/>
          <p:cNvSpPr/>
          <p:nvPr/>
        </p:nvSpPr>
        <p:spPr>
          <a:xfrm>
            <a:off x="2639616" y="980728"/>
            <a:ext cx="1440160" cy="1210065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319191"/>
              </a:solidFill>
            </a:endParaRPr>
          </a:p>
        </p:txBody>
      </p:sp>
      <p:sp>
        <p:nvSpPr>
          <p:cNvPr id="18" name="Rounded Rectangle 7"/>
          <p:cNvSpPr/>
          <p:nvPr/>
        </p:nvSpPr>
        <p:spPr>
          <a:xfrm>
            <a:off x="767408" y="980728"/>
            <a:ext cx="1681067" cy="1261591"/>
          </a:xfrm>
          <a:custGeom>
            <a:avLst/>
            <a:gdLst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808228 w 1808228"/>
              <a:gd name="connsiteY3" fmla="*/ 240031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  <a:gd name="connsiteX0" fmla="*/ 0 w 1808228"/>
              <a:gd name="connsiteY0" fmla="*/ 240031 h 1440160"/>
              <a:gd name="connsiteX1" fmla="*/ 240031 w 1808228"/>
              <a:gd name="connsiteY1" fmla="*/ 0 h 1440160"/>
              <a:gd name="connsiteX2" fmla="*/ 1568197 w 1808228"/>
              <a:gd name="connsiteY2" fmla="*/ 0 h 1440160"/>
              <a:gd name="connsiteX3" fmla="*/ 1797471 w 1808228"/>
              <a:gd name="connsiteY3" fmla="*/ 250789 h 1440160"/>
              <a:gd name="connsiteX4" fmla="*/ 1808228 w 1808228"/>
              <a:gd name="connsiteY4" fmla="*/ 1200129 h 1440160"/>
              <a:gd name="connsiteX5" fmla="*/ 1568197 w 1808228"/>
              <a:gd name="connsiteY5" fmla="*/ 1440160 h 1440160"/>
              <a:gd name="connsiteX6" fmla="*/ 240031 w 1808228"/>
              <a:gd name="connsiteY6" fmla="*/ 1440160 h 1440160"/>
              <a:gd name="connsiteX7" fmla="*/ 0 w 1808228"/>
              <a:gd name="connsiteY7" fmla="*/ 1200129 h 1440160"/>
              <a:gd name="connsiteX8" fmla="*/ 0 w 18082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82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1568197" y="0"/>
                </a:lnTo>
                <a:cubicBezTo>
                  <a:pt x="1700762" y="0"/>
                  <a:pt x="1797471" y="118224"/>
                  <a:pt x="1797471" y="250789"/>
                </a:cubicBezTo>
                <a:cubicBezTo>
                  <a:pt x="1797471" y="570822"/>
                  <a:pt x="1808228" y="880096"/>
                  <a:pt x="1808228" y="1200129"/>
                </a:cubicBezTo>
                <a:cubicBezTo>
                  <a:pt x="1808228" y="1332694"/>
                  <a:pt x="1700762" y="1440160"/>
                  <a:pt x="15681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  <a:solidFill>
            <a:srgbClr val="319191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623392" y="188640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Attributable Mortality</a:t>
            </a:r>
          </a:p>
          <a:p>
            <a:pPr marL="0" indent="0">
              <a:buNone/>
            </a:pPr>
            <a:endParaRPr lang="en-GB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620688"/>
            <a:ext cx="75289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attributable to smoking, directly age standardised rate for persons aged 35 years +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1624" y="1556792"/>
            <a:ext cx="1429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239.4</a:t>
            </a:r>
          </a:p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408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Bradford District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9616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Average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7808" y="90872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Average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1424" y="1556792"/>
            <a:ext cx="142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260.3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1824" y="1484784"/>
            <a:ext cx="127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202.2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per 100,000 population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4152" y="1124744"/>
            <a:ext cx="1816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Rank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537" y="5183481"/>
            <a:ext cx="82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608168" y="3284984"/>
            <a:ext cx="4248472" cy="2446824"/>
          </a:xfrm>
          <a:prstGeom prst="rect">
            <a:avLst/>
          </a:prstGeom>
          <a:solidFill>
            <a:srgbClr val="31919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 smoking attributable mortality rate in Bradford District has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decreased overall 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since 2013-15, but remains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higher than the regional and national average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between Bradford District and England has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widened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to 58.1 deaths per 100,000 population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48771" y="1047116"/>
            <a:ext cx="3964737" cy="1305065"/>
            <a:chOff x="4937216" y="885846"/>
            <a:chExt cx="3896711" cy="1175413"/>
          </a:xfrm>
        </p:grpSpPr>
        <p:sp>
          <p:nvSpPr>
            <p:cNvPr id="38" name="TextBox 37"/>
            <p:cNvSpPr txBox="1"/>
            <p:nvPr/>
          </p:nvSpPr>
          <p:spPr>
            <a:xfrm>
              <a:off x="4937216" y="1807714"/>
              <a:ext cx="972817" cy="235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Lowest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61110" y="885846"/>
              <a:ext cx="972817" cy="33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17/19</a:t>
              </a:r>
              <a:r>
                <a:rPr lang="en-GB" dirty="0"/>
                <a:t> 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030555" y="1137954"/>
              <a:ext cx="3768645" cy="923305"/>
              <a:chOff x="5030555" y="1137954"/>
              <a:chExt cx="3768645" cy="92330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8491718" y="1471116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271254" y="1471117"/>
                <a:ext cx="0" cy="3539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5278513" y="1610928"/>
                <a:ext cx="3205946" cy="142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H="1">
                <a:off x="8098456" y="1184086"/>
                <a:ext cx="5279" cy="42149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8087925" y="1645135"/>
                <a:ext cx="3575" cy="191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7847348" y="1728618"/>
                <a:ext cx="531819" cy="332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115</a:t>
                </a:r>
                <a:r>
                  <a:rPr lang="en-GB" sz="1100" b="1" baseline="30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30555" y="1192578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1st 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261442" y="1137954"/>
                <a:ext cx="537758" cy="23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r>
                  <a:rPr lang="en-GB" sz="11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9767593" y="2050962"/>
            <a:ext cx="98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GB" sz="1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708920"/>
            <a:ext cx="753935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1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7368" y="188640"/>
            <a:ext cx="910850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Attributable Mortality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 &amp; Humber &amp; Statistical Neighbours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1984" y="76470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484784"/>
            <a:ext cx="4985896" cy="4824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268760"/>
            <a:ext cx="5250584" cy="5040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1824" y="2492896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Bradford District had the 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b="1" baseline="300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rate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mortality attributable to smoking 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 and the Humber region</a:t>
            </a:r>
            <a:r>
              <a:rPr lang="en-GB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also had the 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b="1" baseline="30000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highest when compared to similar 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312736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79376" y="188640"/>
            <a:ext cx="8897079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rgbClr val="417F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75 Mortality from Respiratory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384" y="692696"/>
            <a:ext cx="1094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A37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Age-standardised rate of mortality from respiratory disease in persons less than 75 years per 100,000 population (2021)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2264" y="1052736"/>
            <a:ext cx="18164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8168" y="3212976"/>
            <a:ext cx="3888432" cy="2446824"/>
          </a:xfrm>
          <a:prstGeom prst="rect">
            <a:avLst/>
          </a:prstGeom>
          <a:solidFill>
            <a:srgbClr val="31919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The premature mortality rate from respiratory disease in Bradford District is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above both the regional and national average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No trend data available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but the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between Bradford District and England is </a:t>
            </a:r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12.1 deaths per 100,000 population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464152" y="1484784"/>
            <a:ext cx="3634102" cy="941045"/>
            <a:chOff x="5030555" y="1137954"/>
            <a:chExt cx="3634102" cy="94104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8491718" y="1471116"/>
              <a:ext cx="0" cy="3539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271254" y="1471117"/>
              <a:ext cx="0" cy="3539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278513" y="1610928"/>
              <a:ext cx="3205946" cy="142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909848" y="1709667"/>
              <a:ext cx="555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r>
                <a:rPr lang="en-GB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GB" dirty="0"/>
                <a:t>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8054891" y="1209962"/>
              <a:ext cx="5279" cy="4214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8087925" y="1645135"/>
              <a:ext cx="3575" cy="1912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030555" y="1192578"/>
              <a:ext cx="5377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1st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26899" y="1137954"/>
              <a:ext cx="5377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r>
                <a:rPr lang="en-GB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200456" y="1340768"/>
            <a:ext cx="537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48528" y="2132856"/>
            <a:ext cx="75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76120" y="2132856"/>
            <a:ext cx="1122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628800"/>
            <a:ext cx="5547176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5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Frame">
  <a:themeElements>
    <a:clrScheme name="Custom 2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A606E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40326</TotalTime>
  <Words>1268</Words>
  <Application>Microsoft Office PowerPoint</Application>
  <PresentationFormat>Widescreen</PresentationFormat>
  <Paragraphs>221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Corbel</vt:lpstr>
      <vt:lpstr>Wingdings 2</vt:lpstr>
      <vt:lpstr>1_Retrospect</vt:lpstr>
      <vt:lpstr>Frame</vt:lpstr>
      <vt:lpstr>Smoking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olumayowa.agyo@bradford.gov.uk</dc:creator>
  <cp:lastModifiedBy>Olumayowa Agyo</cp:lastModifiedBy>
  <cp:revision>193</cp:revision>
  <dcterms:created xsi:type="dcterms:W3CDTF">2019-08-06T07:20:14Z</dcterms:created>
  <dcterms:modified xsi:type="dcterms:W3CDTF">2023-10-19T15:42:01Z</dcterms:modified>
</cp:coreProperties>
</file>